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2"/>
  </p:notesMasterIdLst>
  <p:handoutMasterIdLst>
    <p:handoutMasterId r:id="rId23"/>
  </p:handoutMasterIdLst>
  <p:sldIdLst>
    <p:sldId id="256" r:id="rId3"/>
    <p:sldId id="338" r:id="rId4"/>
    <p:sldId id="339" r:id="rId5"/>
    <p:sldId id="340" r:id="rId6"/>
    <p:sldId id="326" r:id="rId7"/>
    <p:sldId id="331" r:id="rId8"/>
    <p:sldId id="329" r:id="rId9"/>
    <p:sldId id="327" r:id="rId10"/>
    <p:sldId id="330" r:id="rId11"/>
    <p:sldId id="332" r:id="rId12"/>
    <p:sldId id="328" r:id="rId13"/>
    <p:sldId id="258" r:id="rId14"/>
    <p:sldId id="335" r:id="rId15"/>
    <p:sldId id="336" r:id="rId16"/>
    <p:sldId id="333" r:id="rId17"/>
    <p:sldId id="334" r:id="rId18"/>
    <p:sldId id="337" r:id="rId19"/>
    <p:sldId id="341" r:id="rId20"/>
    <p:sldId id="263" r:id="rId21"/>
  </p:sldIdLst>
  <p:sldSz cx="9144000" cy="6858000" type="screen4x3"/>
  <p:notesSz cx="6858000" cy="99456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04" y="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BC16C-B1C2-4145-BF74-5D6395CD2CBB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688BE-645B-4BE0-AE15-F4AFB0A546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4203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68A75C-70B9-4D21-A202-600DCC51CC8C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1CE9C-51D2-4830-8219-E37AB5B4AD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732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51CE9C-51D2-4830-8219-E37AB5B4AD0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85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C47296B-AE7B-4670-98F8-C646F800818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2E06D-C414-44E8-A746-7C1AC9C3177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575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96902C-4431-428D-8763-F5A3B8E078B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407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F1E546-F59C-44A2-A85C-2BBB72F58D4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234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23B6CB-5A88-47B2-BFB3-AD6C77A3F70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834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C1514-7034-4B58-9FF9-3FB34CF7BBC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832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71B97D-889E-4219-8BF2-CBD50981C84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156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D017CE-DBDF-44A7-B6DB-D7A86A41BCB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649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46D952-439F-44E7-BAC4-43F50E4BF8E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284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3A876-BA81-4720-84E6-2A483D04913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416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46D048-84E3-4BCC-9BA6-9D66C1E960F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80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386AB8-7D67-4B7B-BD26-428086C7127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6825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AC1FB3-04CA-4FA8-8D26-BAD594E0D13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554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CBF061-DEF4-464D-B666-7852D823469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871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9C5D7F-99E5-4245-95DD-20149891AEC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5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314F75-F708-43D1-BD34-6BC32766714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624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7421CE-C0B3-4CEE-84CD-1BEC8993105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530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621AB6-4914-4DE4-BF8B-98941911566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515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5B9A2-560F-4555-B6CB-DAF5374706E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758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849EEB-4FC3-4024-930C-492125CFF12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481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7F5C70-E123-49ED-BD82-407AA4FFB85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293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F9C01A-0051-43F8-B2EF-7C36099D922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105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3399FF">
                  <a:alpha val="80000"/>
                </a:srgbClr>
              </a:gs>
            </a:gsLst>
            <a:lin ang="2700000" scaled="1"/>
          </a:gradFill>
          <a:ln w="9525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CCFFFF">
              <a:alpha val="80000"/>
            </a:srgbClr>
          </a:solidFill>
          <a:ln w="19050">
            <a:solidFill>
              <a:srgbClr val="CC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>
                    <a:alpha val="7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CC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>
                    <a:alpha val="7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CC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>
                    <a:alpha val="7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CC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7CB4E5D-E8DC-4D65-98EC-0F18C510D64F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19050">
            <a:solidFill>
              <a:srgbClr val="3399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12700">
            <a:solidFill>
              <a:srgbClr val="3399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solidFill>
              <a:srgbClr val="3399FF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solidFill>
              <a:srgbClr val="3399FF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solidFill>
              <a:srgbClr val="3399FF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867E7A4-8180-4C21-8C22-8ADBCD12D7D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3319" name="plant"/>
          <p:cNvSpPr>
            <a:spLocks noEditPoints="1" noChangeArrowheads="1"/>
          </p:cNvSpPr>
          <p:nvPr/>
        </p:nvSpPr>
        <p:spPr bwMode="auto">
          <a:xfrm>
            <a:off x="0" y="0"/>
            <a:ext cx="1558925" cy="1557338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50000">
                <a:srgbClr val="3399FF"/>
              </a:gs>
              <a:gs pos="100000">
                <a:srgbClr val="FFFFFF"/>
              </a:gs>
            </a:gsLst>
            <a:lin ang="18900000" scaled="1"/>
          </a:gradFill>
          <a:ln w="9525">
            <a:solidFill>
              <a:srgbClr val="3399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hf sldNum="0"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260649"/>
            <a:ext cx="8424936" cy="3168351"/>
          </a:xfrm>
          <a:ln/>
        </p:spPr>
        <p:txBody>
          <a:bodyPr/>
          <a:lstStyle/>
          <a:p>
            <a:r>
              <a:rPr lang="uk-UA" i="1" dirty="0" smtClean="0">
                <a:latin typeface="Arial Narrow" panose="020B0606020202030204" pitchFamily="34" charset="0"/>
              </a:rPr>
              <a:t>Світове господарство в період науково – технічної революції</a:t>
            </a:r>
            <a:endParaRPr lang="ru-RU" i="1" dirty="0">
              <a:latin typeface="Arial Narrow" panose="020B0606020202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31632" y="5633864"/>
            <a:ext cx="3312368" cy="1224136"/>
          </a:xfrm>
          <a:ln/>
        </p:spPr>
        <p:txBody>
          <a:bodyPr/>
          <a:lstStyle/>
          <a:p>
            <a:pPr algn="r"/>
            <a:r>
              <a:rPr lang="uk-UA" sz="2000" dirty="0" smtClean="0"/>
              <a:t>Виконала:</a:t>
            </a:r>
          </a:p>
          <a:p>
            <a:pPr algn="r"/>
            <a:r>
              <a:rPr lang="uk-UA" sz="2000" dirty="0" smtClean="0"/>
              <a:t>Учениця групи №48</a:t>
            </a:r>
          </a:p>
          <a:p>
            <a:pPr algn="r"/>
            <a:r>
              <a:rPr lang="uk-UA" sz="2000" dirty="0" smtClean="0"/>
              <a:t>Панасюк Вікторія</a:t>
            </a:r>
            <a:endParaRPr lang="ru-RU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  <p:bldP spid="2051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 algn="ctr">
              <a:buNone/>
            </a:pPr>
            <a:r>
              <a:rPr lang="ru-RU" sz="5400" dirty="0" err="1">
                <a:latin typeface="Monotype Corsiva" pitchFamily="66" charset="0"/>
              </a:rPr>
              <a:t>Відносини</a:t>
            </a:r>
            <a:r>
              <a:rPr lang="ru-RU" sz="5400" dirty="0">
                <a:latin typeface="Monotype Corsiva" pitchFamily="66" charset="0"/>
              </a:rPr>
              <a:t> </a:t>
            </a:r>
            <a:r>
              <a:rPr lang="ru-RU" sz="5400" dirty="0" err="1">
                <a:latin typeface="Monotype Corsiva" pitchFamily="66" charset="0"/>
              </a:rPr>
              <a:t>між</a:t>
            </a:r>
            <a:r>
              <a:rPr lang="ru-RU" sz="5400" dirty="0">
                <a:latin typeface="Monotype Corsiva" pitchFamily="66" charset="0"/>
              </a:rPr>
              <a:t> </a:t>
            </a:r>
            <a:r>
              <a:rPr lang="ru-RU" sz="5400" dirty="0" err="1">
                <a:latin typeface="Monotype Corsiva" pitchFamily="66" charset="0"/>
              </a:rPr>
              <a:t>останніми</a:t>
            </a:r>
            <a:r>
              <a:rPr lang="ru-RU" sz="5400" dirty="0">
                <a:latin typeface="Monotype Corsiva" pitchFamily="66" charset="0"/>
              </a:rPr>
              <a:t> </a:t>
            </a:r>
            <a:r>
              <a:rPr lang="ru-RU" sz="5400" dirty="0" err="1">
                <a:latin typeface="Monotype Corsiva" pitchFamily="66" charset="0"/>
              </a:rPr>
              <a:t>лише</a:t>
            </a:r>
            <a:r>
              <a:rPr lang="ru-RU" sz="5400" dirty="0">
                <a:latin typeface="Monotype Corsiva" pitchFamily="66" charset="0"/>
              </a:rPr>
              <a:t> формально </a:t>
            </a:r>
            <a:r>
              <a:rPr lang="ru-RU" sz="5400" dirty="0" err="1">
                <a:latin typeface="Monotype Corsiva" pitchFamily="66" charset="0"/>
              </a:rPr>
              <a:t>вважалися</a:t>
            </a:r>
            <a:r>
              <a:rPr lang="ru-RU" sz="5400" dirty="0">
                <a:latin typeface="Monotype Corsiva" pitchFamily="66" charset="0"/>
              </a:rPr>
              <a:t> товарно-</a:t>
            </a:r>
            <a:r>
              <a:rPr lang="ru-RU" sz="5400" dirty="0" err="1">
                <a:latin typeface="Monotype Corsiva" pitchFamily="66" charset="0"/>
              </a:rPr>
              <a:t>грошовими</a:t>
            </a:r>
            <a:r>
              <a:rPr lang="ru-RU" sz="5400" dirty="0">
                <a:latin typeface="Monotype Corsiva" pitchFamily="66" charset="0"/>
              </a:rPr>
              <a:t>, а </a:t>
            </a:r>
            <a:r>
              <a:rPr lang="ru-RU" sz="5400" dirty="0" err="1">
                <a:latin typeface="Monotype Corsiva" pitchFamily="66" charset="0"/>
              </a:rPr>
              <a:t>їхні</a:t>
            </a:r>
            <a:r>
              <a:rPr lang="ru-RU" sz="5400" dirty="0">
                <a:latin typeface="Monotype Corsiva" pitchFamily="66" charset="0"/>
              </a:rPr>
              <a:t> </a:t>
            </a:r>
            <a:r>
              <a:rPr lang="ru-RU" sz="5400" dirty="0" err="1">
                <a:latin typeface="Monotype Corsiva" pitchFamily="66" charset="0"/>
              </a:rPr>
              <a:t>зв'язки</a:t>
            </a:r>
            <a:r>
              <a:rPr lang="ru-RU" sz="5400" dirty="0">
                <a:latin typeface="Monotype Corsiva" pitchFamily="66" charset="0"/>
              </a:rPr>
              <a:t> з </a:t>
            </a:r>
            <a:r>
              <a:rPr lang="ru-RU" sz="5400" dirty="0" err="1">
                <a:latin typeface="Monotype Corsiva" pitchFamily="66" charset="0"/>
              </a:rPr>
              <a:t>іншими</a:t>
            </a:r>
            <a:r>
              <a:rPr lang="ru-RU" sz="5400" dirty="0">
                <a:latin typeface="Monotype Corsiva" pitchFamily="66" charset="0"/>
              </a:rPr>
              <a:t> </a:t>
            </a:r>
            <a:r>
              <a:rPr lang="ru-RU" sz="5400" dirty="0" err="1">
                <a:latin typeface="Monotype Corsiva" pitchFamily="66" charset="0"/>
              </a:rPr>
              <a:t>країнами</a:t>
            </a:r>
            <a:r>
              <a:rPr lang="ru-RU" sz="5400" dirty="0">
                <a:latin typeface="Monotype Corsiva" pitchFamily="66" charset="0"/>
              </a:rPr>
              <a:t> </a:t>
            </a:r>
            <a:r>
              <a:rPr lang="ru-RU" sz="5400" dirty="0" err="1">
                <a:latin typeface="Monotype Corsiva" pitchFamily="66" charset="0"/>
              </a:rPr>
              <a:t>світу</a:t>
            </a:r>
            <a:r>
              <a:rPr lang="ru-RU" sz="5400" dirty="0">
                <a:latin typeface="Monotype Corsiva" pitchFamily="66" charset="0"/>
              </a:rPr>
              <a:t> </a:t>
            </a:r>
            <a:r>
              <a:rPr lang="ru-RU" sz="5400" dirty="0" err="1">
                <a:latin typeface="Monotype Corsiva" pitchFamily="66" charset="0"/>
              </a:rPr>
              <a:t>були</a:t>
            </a:r>
            <a:r>
              <a:rPr lang="ru-RU" sz="5400" dirty="0">
                <a:latin typeface="Monotype Corsiva" pitchFamily="66" charset="0"/>
              </a:rPr>
              <a:t> </a:t>
            </a:r>
            <a:r>
              <a:rPr lang="ru-RU" sz="5400" dirty="0" err="1">
                <a:latin typeface="Monotype Corsiva" pitchFamily="66" charset="0"/>
              </a:rPr>
              <a:t>дуже</a:t>
            </a:r>
            <a:r>
              <a:rPr lang="ru-RU" sz="5400" dirty="0">
                <a:latin typeface="Monotype Corsiva" pitchFamily="66" charset="0"/>
              </a:rPr>
              <a:t> </a:t>
            </a:r>
            <a:r>
              <a:rPr lang="ru-RU" sz="5400" dirty="0" err="1">
                <a:latin typeface="Monotype Corsiva" pitchFamily="66" charset="0"/>
              </a:rPr>
              <a:t>обмеженими</a:t>
            </a:r>
            <a:r>
              <a:rPr lang="ru-RU" sz="5400" dirty="0">
                <a:latin typeface="Monotype Corsiva" pitchFamily="66" charset="0"/>
              </a:rPr>
              <a:t>.</a:t>
            </a:r>
          </a:p>
          <a:p>
            <a:pPr algn="ctr"/>
            <a:endParaRPr lang="ru-RU" sz="5400" dirty="0">
              <a:latin typeface="Monotype Corsiva" pitchFamily="66" charset="0"/>
            </a:endParaRPr>
          </a:p>
          <a:p>
            <a:pPr algn="ctr"/>
            <a:endParaRPr lang="ru-RU" sz="5400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12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 marL="0" indent="361950" algn="ctr">
              <a:buNone/>
            </a:pPr>
            <a:r>
              <a:rPr lang="ru-RU" dirty="0" err="1" smtClean="0">
                <a:solidFill>
                  <a:schemeClr val="tx1"/>
                </a:solidFill>
              </a:rPr>
              <a:t>Основними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соціально-економічними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підсистемами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сучасного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світового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господарства</a:t>
            </a:r>
            <a:r>
              <a:rPr lang="ru-RU" dirty="0" smtClean="0">
                <a:solidFill>
                  <a:schemeClr val="tx1"/>
                </a:solidFill>
              </a:rPr>
              <a:t> є </a:t>
            </a:r>
            <a:r>
              <a:rPr lang="ru-RU" dirty="0" err="1" smtClean="0">
                <a:solidFill>
                  <a:schemeClr val="tx1"/>
                </a:solidFill>
              </a:rPr>
              <a:t>національні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господарства</a:t>
            </a:r>
            <a:r>
              <a:rPr lang="ru-RU" dirty="0" smtClean="0">
                <a:solidFill>
                  <a:schemeClr val="tx1"/>
                </a:solidFill>
              </a:rPr>
              <a:t>:</a:t>
            </a:r>
          </a:p>
          <a:p>
            <a:pPr marL="0" indent="361950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0" indent="361950">
              <a:buNone/>
            </a:pPr>
            <a:endParaRPr lang="uk-UA" dirty="0" smtClean="0">
              <a:solidFill>
                <a:schemeClr val="tx1"/>
              </a:solidFill>
            </a:endParaRPr>
          </a:p>
          <a:p>
            <a:pPr marL="0" indent="361950">
              <a:buNone/>
            </a:pPr>
            <a:endParaRPr lang="uk-UA" dirty="0"/>
          </a:p>
          <a:p>
            <a:pPr marL="0" indent="361950">
              <a:buNone/>
            </a:pPr>
            <a:endParaRPr lang="uk-UA" dirty="0" smtClean="0">
              <a:solidFill>
                <a:schemeClr val="tx1"/>
              </a:solidFill>
            </a:endParaRPr>
          </a:p>
          <a:p>
            <a:pPr marL="0" indent="361950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467544" y="2143704"/>
            <a:ext cx="8352928" cy="3949592"/>
            <a:chOff x="467544" y="2143704"/>
            <a:chExt cx="8352928" cy="3949592"/>
          </a:xfrm>
        </p:grpSpPr>
        <p:sp>
          <p:nvSpPr>
            <p:cNvPr id="4" name="Стрелка вниз 3"/>
            <p:cNvSpPr/>
            <p:nvPr/>
          </p:nvSpPr>
          <p:spPr>
            <a:xfrm rot="2015524">
              <a:off x="2195737" y="2143704"/>
              <a:ext cx="864096" cy="1008112"/>
            </a:xfrm>
            <a:prstGeom prst="downArrow">
              <a:avLst>
                <a:gd name="adj1" fmla="val 30312"/>
                <a:gd name="adj2" fmla="val 4894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" name="Группа 1"/>
            <p:cNvGrpSpPr/>
            <p:nvPr/>
          </p:nvGrpSpPr>
          <p:grpSpPr>
            <a:xfrm>
              <a:off x="467544" y="2290919"/>
              <a:ext cx="8352928" cy="3802377"/>
              <a:chOff x="467544" y="2290919"/>
              <a:chExt cx="8352928" cy="3802377"/>
            </a:xfrm>
          </p:grpSpPr>
          <p:sp>
            <p:nvSpPr>
              <p:cNvPr id="5" name="Блок-схема: альтернативный процесс 4"/>
              <p:cNvSpPr/>
              <p:nvPr/>
            </p:nvSpPr>
            <p:spPr>
              <a:xfrm>
                <a:off x="467544" y="3274269"/>
                <a:ext cx="3312368" cy="1296144"/>
              </a:xfrm>
              <a:prstGeom prst="flowChartAlternateProcess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err="1">
                    <a:solidFill>
                      <a:schemeClr val="tx1"/>
                    </a:solidFill>
                  </a:rPr>
                  <a:t>К</a:t>
                </a:r>
                <a:r>
                  <a:rPr lang="ru-RU" dirty="0" err="1" smtClean="0">
                    <a:solidFill>
                      <a:schemeClr val="tx1"/>
                    </a:solidFill>
                  </a:rPr>
                  <a:t>раїн</a:t>
                </a:r>
                <a:r>
                  <a:rPr lang="ru-RU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dirty="0" err="1" smtClean="0">
                    <a:solidFill>
                      <a:schemeClr val="tx1"/>
                    </a:solidFill>
                  </a:rPr>
                  <a:t>розвинутої</a:t>
                </a:r>
                <a:r>
                  <a:rPr lang="ru-RU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dirty="0" err="1" smtClean="0">
                    <a:solidFill>
                      <a:schemeClr val="tx1"/>
                    </a:solidFill>
                  </a:rPr>
                  <a:t>ринкової</a:t>
                </a:r>
                <a:r>
                  <a:rPr lang="ru-RU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dirty="0" err="1" smtClean="0">
                    <a:solidFill>
                      <a:schemeClr val="tx1"/>
                    </a:solidFill>
                  </a:rPr>
                  <a:t>економіки</a:t>
                </a:r>
                <a:r>
                  <a:rPr lang="ru-RU" dirty="0" smtClean="0">
                    <a:solidFill>
                      <a:schemeClr val="tx1"/>
                    </a:solidFill>
                  </a:rPr>
                  <a:t>.</a:t>
                </a:r>
                <a:endParaRPr lang="ru-RU" dirty="0"/>
              </a:p>
            </p:txBody>
          </p:sp>
          <p:sp>
            <p:nvSpPr>
              <p:cNvPr id="6" name="Блок-схема: альтернативный процесс 5"/>
              <p:cNvSpPr/>
              <p:nvPr/>
            </p:nvSpPr>
            <p:spPr>
              <a:xfrm>
                <a:off x="1989007" y="4869160"/>
                <a:ext cx="5319297" cy="1224136"/>
              </a:xfrm>
              <a:prstGeom prst="flowChartAlternateProcess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err="1" smtClean="0">
                    <a:solidFill>
                      <a:schemeClr val="tx1"/>
                    </a:solidFill>
                  </a:rPr>
                  <a:t>Країн</a:t>
                </a:r>
                <a:r>
                  <a:rPr lang="ru-RU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dirty="0" err="1" smtClean="0">
                    <a:solidFill>
                      <a:schemeClr val="tx1"/>
                    </a:solidFill>
                  </a:rPr>
                  <a:t>ринкової</a:t>
                </a:r>
                <a:r>
                  <a:rPr lang="ru-RU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dirty="0" err="1" smtClean="0">
                    <a:solidFill>
                      <a:schemeClr val="tx1"/>
                    </a:solidFill>
                  </a:rPr>
                  <a:t>економіки</a:t>
                </a:r>
                <a:r>
                  <a:rPr lang="ru-RU" dirty="0" smtClean="0">
                    <a:solidFill>
                      <a:schemeClr val="tx1"/>
                    </a:solidFill>
                  </a:rPr>
                  <a:t>, </a:t>
                </a:r>
                <a:r>
                  <a:rPr lang="ru-RU" dirty="0" err="1" smtClean="0">
                    <a:solidFill>
                      <a:schemeClr val="tx1"/>
                    </a:solidFill>
                  </a:rPr>
                  <a:t>що</a:t>
                </a:r>
                <a:r>
                  <a:rPr lang="ru-RU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dirty="0" err="1" smtClean="0">
                    <a:solidFill>
                      <a:schemeClr val="tx1"/>
                    </a:solidFill>
                  </a:rPr>
                  <a:t>розвиваються</a:t>
                </a:r>
                <a:endParaRPr lang="ru-RU" dirty="0"/>
              </a:p>
            </p:txBody>
          </p:sp>
          <p:sp>
            <p:nvSpPr>
              <p:cNvPr id="7" name="Блок-схема: альтернативный процесс 6"/>
              <p:cNvSpPr/>
              <p:nvPr/>
            </p:nvSpPr>
            <p:spPr>
              <a:xfrm>
                <a:off x="5508104" y="3476847"/>
                <a:ext cx="3312368" cy="1296144"/>
              </a:xfrm>
              <a:prstGeom prst="flowChartAlternateProcess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держав </a:t>
                </a:r>
                <a:r>
                  <a:rPr lang="ru-RU" dirty="0" err="1" smtClean="0">
                    <a:solidFill>
                      <a:schemeClr val="tx1"/>
                    </a:solidFill>
                  </a:rPr>
                  <a:t>перехідної</a:t>
                </a:r>
                <a:r>
                  <a:rPr lang="ru-RU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dirty="0" err="1" smtClean="0">
                    <a:solidFill>
                      <a:schemeClr val="tx1"/>
                    </a:solidFill>
                  </a:rPr>
                  <a:t>від</a:t>
                </a:r>
                <a:r>
                  <a:rPr lang="ru-RU" dirty="0" smtClean="0">
                    <a:solidFill>
                      <a:schemeClr val="tx1"/>
                    </a:solidFill>
                  </a:rPr>
                  <a:t> командно-</a:t>
                </a:r>
                <a:r>
                  <a:rPr lang="ru-RU" dirty="0" err="1" smtClean="0">
                    <a:solidFill>
                      <a:schemeClr val="tx1"/>
                    </a:solidFill>
                  </a:rPr>
                  <a:t>адміністративної</a:t>
                </a:r>
                <a:r>
                  <a:rPr lang="ru-RU" dirty="0" smtClean="0">
                    <a:solidFill>
                      <a:schemeClr val="tx1"/>
                    </a:solidFill>
                  </a:rPr>
                  <a:t> до </a:t>
                </a:r>
                <a:r>
                  <a:rPr lang="ru-RU" dirty="0" err="1" smtClean="0">
                    <a:solidFill>
                      <a:schemeClr val="tx1"/>
                    </a:solidFill>
                  </a:rPr>
                  <a:t>ринкової</a:t>
                </a:r>
                <a:r>
                  <a:rPr lang="ru-RU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dirty="0" err="1" smtClean="0">
                    <a:solidFill>
                      <a:schemeClr val="tx1"/>
                    </a:solidFill>
                  </a:rPr>
                  <a:t>економіки</a:t>
                </a:r>
                <a:r>
                  <a:rPr lang="ru-RU" dirty="0" smtClean="0">
                    <a:solidFill>
                      <a:schemeClr val="tx1"/>
                    </a:solidFill>
                  </a:rPr>
                  <a:t> </a:t>
                </a:r>
                <a:endParaRPr lang="ru-RU" dirty="0"/>
              </a:p>
            </p:txBody>
          </p:sp>
          <p:sp>
            <p:nvSpPr>
              <p:cNvPr id="8" name="Стрелка вниз 7"/>
              <p:cNvSpPr/>
              <p:nvPr/>
            </p:nvSpPr>
            <p:spPr>
              <a:xfrm>
                <a:off x="3941676" y="2431736"/>
                <a:ext cx="864096" cy="2221400"/>
              </a:xfrm>
              <a:prstGeom prst="downArrow">
                <a:avLst>
                  <a:gd name="adj1" fmla="val 30312"/>
                  <a:gd name="adj2" fmla="val 48945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Стрелка вниз 8"/>
              <p:cNvSpPr/>
              <p:nvPr/>
            </p:nvSpPr>
            <p:spPr>
              <a:xfrm rot="19765767">
                <a:off x="5848428" y="2290919"/>
                <a:ext cx="864096" cy="1008112"/>
              </a:xfrm>
              <a:prstGeom prst="downArrow">
                <a:avLst>
                  <a:gd name="adj1" fmla="val 30312"/>
                  <a:gd name="adj2" fmla="val 48945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93816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/>
          <a:lstStyle/>
          <a:p>
            <a:pPr marL="0" indent="0"/>
            <a:r>
              <a:rPr lang="ru-RU" dirty="0" err="1"/>
              <a:t>Світове</a:t>
            </a:r>
            <a:r>
              <a:rPr lang="ru-RU" dirty="0"/>
              <a:t> </a:t>
            </a:r>
            <a:r>
              <a:rPr lang="ru-RU" dirty="0" err="1"/>
              <a:t>господарство</a:t>
            </a:r>
            <a:r>
              <a:rPr lang="ru-RU" dirty="0"/>
              <a:t> в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smtClean="0"/>
              <a:t>НТР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00808"/>
            <a:ext cx="8640960" cy="5157192"/>
          </a:xfrm>
        </p:spPr>
        <p:txBody>
          <a:bodyPr/>
          <a:lstStyle/>
          <a:p>
            <a:pPr marL="0" indent="0">
              <a:buNone/>
            </a:pPr>
            <a:r>
              <a:rPr lang="ru-RU" sz="800" dirty="0" smtClean="0"/>
              <a:t>	</a:t>
            </a:r>
            <a:r>
              <a:rPr lang="ru-RU" sz="2400" dirty="0" smtClean="0">
                <a:latin typeface="Monotype Corsiva" pitchFamily="66" charset="0"/>
              </a:rPr>
              <a:t>На </a:t>
            </a:r>
            <a:r>
              <a:rPr lang="ru-RU" sz="2400" dirty="0" err="1">
                <a:latin typeface="Monotype Corsiva" pitchFamily="66" charset="0"/>
              </a:rPr>
              <a:t>відміну</a:t>
            </a:r>
            <a:r>
              <a:rPr lang="ru-RU" sz="2400" dirty="0">
                <a:latin typeface="Monotype Corsiva" pitchFamily="66" charset="0"/>
              </a:rPr>
              <a:t> </a:t>
            </a:r>
            <a:r>
              <a:rPr lang="ru-RU" sz="2400" dirty="0" err="1">
                <a:latin typeface="Monotype Corsiva" pitchFamily="66" charset="0"/>
              </a:rPr>
              <a:t>від</a:t>
            </a:r>
            <a:r>
              <a:rPr lang="ru-RU" sz="2400" dirty="0">
                <a:latin typeface="Monotype Corsiva" pitchFamily="66" charset="0"/>
              </a:rPr>
              <a:t> </a:t>
            </a:r>
            <a:r>
              <a:rPr lang="ru-RU" sz="2400" dirty="0" err="1">
                <a:latin typeface="Monotype Corsiva" pitchFamily="66" charset="0"/>
              </a:rPr>
              <a:t>науково-технічного</a:t>
            </a:r>
            <a:r>
              <a:rPr lang="ru-RU" sz="2400" dirty="0">
                <a:latin typeface="Monotype Corsiva" pitchFamily="66" charset="0"/>
              </a:rPr>
              <a:t> </a:t>
            </a:r>
            <a:r>
              <a:rPr lang="ru-RU" sz="2400" dirty="0" err="1">
                <a:latin typeface="Monotype Corsiva" pitchFamily="66" charset="0"/>
              </a:rPr>
              <a:t>прогресу</a:t>
            </a:r>
            <a:r>
              <a:rPr lang="ru-RU" sz="2400" dirty="0">
                <a:latin typeface="Monotype Corsiva" pitchFamily="66" charset="0"/>
              </a:rPr>
              <a:t>, </a:t>
            </a:r>
            <a:r>
              <a:rPr lang="ru-RU" sz="2400" dirty="0" err="1">
                <a:latin typeface="Monotype Corsiva" pitchFamily="66" charset="0"/>
              </a:rPr>
              <a:t>що</a:t>
            </a:r>
            <a:r>
              <a:rPr lang="ru-RU" sz="2400" dirty="0">
                <a:latin typeface="Monotype Corsiva" pitchFamily="66" charset="0"/>
              </a:rPr>
              <a:t> </a:t>
            </a:r>
            <a:r>
              <a:rPr lang="ru-RU" sz="2400" dirty="0" err="1">
                <a:latin typeface="Monotype Corsiva" pitchFamily="66" charset="0"/>
              </a:rPr>
              <a:t>супроводжує</a:t>
            </a:r>
            <a:r>
              <a:rPr lang="ru-RU" sz="2400" dirty="0">
                <a:latin typeface="Monotype Corsiva" pitchFamily="66" charset="0"/>
              </a:rPr>
              <a:t> </a:t>
            </a:r>
            <a:r>
              <a:rPr lang="ru-RU" sz="2400" dirty="0" err="1">
                <a:latin typeface="Monotype Corsiva" pitchFamily="66" charset="0"/>
              </a:rPr>
              <a:t>розвиток</a:t>
            </a:r>
            <a:r>
              <a:rPr lang="ru-RU" sz="2400" dirty="0">
                <a:latin typeface="Monotype Corsiva" pitchFamily="66" charset="0"/>
              </a:rPr>
              <a:t> </a:t>
            </a:r>
            <a:r>
              <a:rPr lang="ru-RU" sz="2400" dirty="0" err="1">
                <a:latin typeface="Monotype Corsiva" pitchFamily="66" charset="0"/>
              </a:rPr>
              <a:t>людської</a:t>
            </a:r>
            <a:r>
              <a:rPr lang="ru-RU" sz="2400" dirty="0">
                <a:latin typeface="Monotype Corsiva" pitchFamily="66" charset="0"/>
              </a:rPr>
              <a:t> </a:t>
            </a:r>
            <a:r>
              <a:rPr lang="ru-RU" sz="2400" dirty="0" err="1">
                <a:latin typeface="Monotype Corsiva" pitchFamily="66" charset="0"/>
              </a:rPr>
              <a:t>цивілізації</a:t>
            </a:r>
            <a:r>
              <a:rPr lang="ru-RU" sz="2400" dirty="0">
                <a:latin typeface="Monotype Corsiva" pitchFamily="66" charset="0"/>
              </a:rPr>
              <a:t>, </a:t>
            </a:r>
            <a:r>
              <a:rPr lang="ru-RU" sz="2400" b="1" i="1" u="sng" dirty="0" err="1">
                <a:latin typeface="Monotype Corsiva" pitchFamily="66" charset="0"/>
              </a:rPr>
              <a:t>науково-технічна</a:t>
            </a:r>
            <a:r>
              <a:rPr lang="ru-RU" sz="2400" b="1" i="1" u="sng" dirty="0">
                <a:latin typeface="Monotype Corsiva" pitchFamily="66" charset="0"/>
              </a:rPr>
              <a:t> </a:t>
            </a:r>
            <a:r>
              <a:rPr lang="ru-RU" sz="2400" b="1" i="1" u="sng" dirty="0" err="1">
                <a:latin typeface="Monotype Corsiva" pitchFamily="66" charset="0"/>
              </a:rPr>
              <a:t>революція</a:t>
            </a:r>
            <a:r>
              <a:rPr lang="ru-RU" sz="2400" b="1" i="1" u="sng" dirty="0">
                <a:latin typeface="Monotype Corsiva" pitchFamily="66" charset="0"/>
              </a:rPr>
              <a:t> — </a:t>
            </a:r>
            <a:r>
              <a:rPr lang="ru-RU" sz="2400" b="1" i="1" u="sng" dirty="0" err="1">
                <a:latin typeface="Monotype Corsiva" pitchFamily="66" charset="0"/>
              </a:rPr>
              <a:t>це</a:t>
            </a:r>
            <a:r>
              <a:rPr lang="ru-RU" sz="2400" b="1" i="1" u="sng" dirty="0">
                <a:latin typeface="Monotype Corsiva" pitchFamily="66" charset="0"/>
              </a:rPr>
              <a:t> </a:t>
            </a:r>
            <a:r>
              <a:rPr lang="ru-RU" sz="2400" b="1" i="1" u="sng" dirty="0" err="1">
                <a:latin typeface="Monotype Corsiva" pitchFamily="66" charset="0"/>
              </a:rPr>
              <a:t>період</a:t>
            </a:r>
            <a:r>
              <a:rPr lang="ru-RU" sz="2400" b="1" i="1" u="sng" dirty="0">
                <a:latin typeface="Monotype Corsiva" pitchFamily="66" charset="0"/>
              </a:rPr>
              <a:t> часу, </a:t>
            </a:r>
            <a:r>
              <a:rPr lang="ru-RU" sz="2400" b="1" i="1" u="sng" dirty="0" err="1">
                <a:latin typeface="Monotype Corsiva" pitchFamily="66" charset="0"/>
              </a:rPr>
              <a:t>протягом</a:t>
            </a:r>
            <a:r>
              <a:rPr lang="ru-RU" sz="2400" b="1" i="1" u="sng" dirty="0">
                <a:latin typeface="Monotype Corsiva" pitchFamily="66" charset="0"/>
              </a:rPr>
              <a:t> </a:t>
            </a:r>
            <a:r>
              <a:rPr lang="ru-RU" sz="2400" b="1" i="1" u="sng" dirty="0" err="1">
                <a:latin typeface="Monotype Corsiva" pitchFamily="66" charset="0"/>
              </a:rPr>
              <a:t>якого</a:t>
            </a:r>
            <a:r>
              <a:rPr lang="ru-RU" sz="2400" b="1" i="1" u="sng" dirty="0">
                <a:latin typeface="Monotype Corsiva" pitchFamily="66" charset="0"/>
              </a:rPr>
              <a:t> </a:t>
            </a:r>
            <a:r>
              <a:rPr lang="ru-RU" sz="2400" b="1" i="1" u="sng" dirty="0" err="1">
                <a:latin typeface="Monotype Corsiva" pitchFamily="66" charset="0"/>
              </a:rPr>
              <a:t>відбувається</a:t>
            </a:r>
            <a:r>
              <a:rPr lang="ru-RU" sz="2400" b="1" i="1" u="sng" dirty="0">
                <a:latin typeface="Monotype Corsiva" pitchFamily="66" charset="0"/>
              </a:rPr>
              <a:t> </a:t>
            </a:r>
            <a:r>
              <a:rPr lang="ru-RU" sz="2400" b="1" i="1" u="sng" dirty="0" err="1">
                <a:latin typeface="Monotype Corsiva" pitchFamily="66" charset="0"/>
              </a:rPr>
              <a:t>якісний</a:t>
            </a:r>
            <a:r>
              <a:rPr lang="ru-RU" sz="2400" b="1" i="1" u="sng" dirty="0">
                <a:latin typeface="Monotype Corsiva" pitchFamily="66" charset="0"/>
              </a:rPr>
              <a:t> </a:t>
            </a:r>
            <a:r>
              <a:rPr lang="ru-RU" sz="2400" b="1" i="1" u="sng" dirty="0" err="1">
                <a:latin typeface="Monotype Corsiva" pitchFamily="66" charset="0"/>
              </a:rPr>
              <a:t>стрибок</a:t>
            </a:r>
            <a:r>
              <a:rPr lang="ru-RU" sz="2400" b="1" i="1" u="sng" dirty="0">
                <a:latin typeface="Monotype Corsiva" pitchFamily="66" charset="0"/>
              </a:rPr>
              <a:t> у </a:t>
            </a:r>
            <a:r>
              <a:rPr lang="ru-RU" sz="2400" b="1" i="1" u="sng" dirty="0" err="1">
                <a:latin typeface="Monotype Corsiva" pitchFamily="66" charset="0"/>
              </a:rPr>
              <a:t>розвитку</a:t>
            </a:r>
            <a:r>
              <a:rPr lang="ru-RU" sz="2400" b="1" i="1" u="sng" dirty="0">
                <a:latin typeface="Monotype Corsiva" pitchFamily="66" charset="0"/>
              </a:rPr>
              <a:t> науки і </a:t>
            </a:r>
            <a:r>
              <a:rPr lang="ru-RU" sz="2400" b="1" i="1" u="sng" dirty="0" err="1">
                <a:latin typeface="Monotype Corsiva" pitchFamily="66" charset="0"/>
              </a:rPr>
              <a:t>техніки</a:t>
            </a:r>
            <a:r>
              <a:rPr lang="ru-RU" sz="2400" b="1" i="1" u="sng" dirty="0">
                <a:latin typeface="Monotype Corsiva" pitchFamily="66" charset="0"/>
              </a:rPr>
              <a:t>, </a:t>
            </a:r>
            <a:r>
              <a:rPr lang="ru-RU" sz="2400" b="1" i="1" u="sng" dirty="0" err="1">
                <a:latin typeface="Monotype Corsiva" pitchFamily="66" charset="0"/>
              </a:rPr>
              <a:t>докорінно</a:t>
            </a:r>
            <a:r>
              <a:rPr lang="ru-RU" sz="2400" b="1" i="1" u="sng" dirty="0">
                <a:latin typeface="Monotype Corsiva" pitchFamily="66" charset="0"/>
              </a:rPr>
              <a:t> </a:t>
            </a:r>
            <a:r>
              <a:rPr lang="ru-RU" sz="2400" b="1" i="1" u="sng" dirty="0" err="1">
                <a:latin typeface="Monotype Corsiva" pitchFamily="66" charset="0"/>
              </a:rPr>
              <a:t>перетворюючи</a:t>
            </a:r>
            <a:r>
              <a:rPr lang="ru-RU" sz="2400" b="1" i="1" u="sng" dirty="0">
                <a:latin typeface="Monotype Corsiva" pitchFamily="66" charset="0"/>
              </a:rPr>
              <a:t> </a:t>
            </a:r>
            <a:r>
              <a:rPr lang="ru-RU" sz="2400" b="1" i="1" u="sng" dirty="0" err="1">
                <a:latin typeface="Monotype Corsiva" pitchFamily="66" charset="0"/>
              </a:rPr>
              <a:t>продуктивні</a:t>
            </a:r>
            <a:r>
              <a:rPr lang="ru-RU" sz="2400" b="1" i="1" u="sng" dirty="0">
                <a:latin typeface="Monotype Corsiva" pitchFamily="66" charset="0"/>
              </a:rPr>
              <a:t> </a:t>
            </a:r>
            <a:r>
              <a:rPr lang="ru-RU" sz="2400" b="1" i="1" u="sng" dirty="0" err="1">
                <a:latin typeface="Monotype Corsiva" pitchFamily="66" charset="0"/>
              </a:rPr>
              <a:t>сили</a:t>
            </a:r>
            <a:r>
              <a:rPr lang="ru-RU" sz="2400" b="1" i="1" u="sng" dirty="0">
                <a:latin typeface="Monotype Corsiva" pitchFamily="66" charset="0"/>
              </a:rPr>
              <a:t> </a:t>
            </a:r>
            <a:r>
              <a:rPr lang="ru-RU" sz="2400" b="1" i="1" u="sng" dirty="0" err="1">
                <a:latin typeface="Monotype Corsiva" pitchFamily="66" charset="0"/>
              </a:rPr>
              <a:t>суспільства</a:t>
            </a:r>
            <a:r>
              <a:rPr lang="ru-RU" sz="2400" b="1" i="1" u="sng" dirty="0">
                <a:latin typeface="Monotype Corsiva" pitchFamily="66" charset="0"/>
              </a:rPr>
              <a:t>.</a:t>
            </a:r>
          </a:p>
          <a:p>
            <a:pPr marL="0" indent="0">
              <a:buNone/>
            </a:pPr>
            <a:r>
              <a:rPr lang="ru-RU" sz="2400" dirty="0" smtClean="0">
                <a:latin typeface="Monotype Corsiva" pitchFamily="66" charset="0"/>
              </a:rPr>
              <a:t>	Початок </a:t>
            </a:r>
            <a:r>
              <a:rPr lang="ru-RU" sz="2400" dirty="0" err="1">
                <a:latin typeface="Monotype Corsiva" pitchFamily="66" charset="0"/>
              </a:rPr>
              <a:t>науково-технічної</a:t>
            </a:r>
            <a:r>
              <a:rPr lang="ru-RU" sz="2400" dirty="0">
                <a:latin typeface="Monotype Corsiva" pitchFamily="66" charset="0"/>
              </a:rPr>
              <a:t> </a:t>
            </a:r>
            <a:r>
              <a:rPr lang="ru-RU" sz="2400" dirty="0" err="1">
                <a:latin typeface="Monotype Corsiva" pitchFamily="66" charset="0"/>
              </a:rPr>
              <a:t>революції</a:t>
            </a:r>
            <a:r>
              <a:rPr lang="ru-RU" sz="2400" dirty="0">
                <a:latin typeface="Monotype Corsiva" pitchFamily="66" charset="0"/>
              </a:rPr>
              <a:t> припадав </a:t>
            </a:r>
            <a:r>
              <a:rPr lang="ru-RU" sz="2400" dirty="0" err="1">
                <a:latin typeface="Monotype Corsiva" pitchFamily="66" charset="0"/>
              </a:rPr>
              <a:t>приблизно</a:t>
            </a:r>
            <a:r>
              <a:rPr lang="ru-RU" sz="2400" dirty="0">
                <a:latin typeface="Monotype Corsiva" pitchFamily="66" charset="0"/>
              </a:rPr>
              <a:t> на середину </a:t>
            </a:r>
            <a:r>
              <a:rPr lang="en-US" sz="2400" dirty="0">
                <a:latin typeface="Monotype Corsiva" pitchFamily="66" charset="0"/>
              </a:rPr>
              <a:t>XX </a:t>
            </a:r>
            <a:r>
              <a:rPr lang="ru-RU" sz="2400" dirty="0">
                <a:latin typeface="Monotype Corsiva" pitchFamily="66" charset="0"/>
              </a:rPr>
              <a:t>ст. Для НТР </a:t>
            </a:r>
            <a:r>
              <a:rPr lang="ru-RU" sz="2400" dirty="0" err="1">
                <a:latin typeface="Monotype Corsiva" pitchFamily="66" charset="0"/>
              </a:rPr>
              <a:t>характерні</a:t>
            </a:r>
            <a:r>
              <a:rPr lang="ru-RU" sz="2400" dirty="0">
                <a:latin typeface="Monotype Corsiva" pitchFamily="66" charset="0"/>
              </a:rPr>
              <a:t> </a:t>
            </a:r>
            <a:r>
              <a:rPr lang="ru-RU" sz="2400" dirty="0" err="1">
                <a:latin typeface="Monotype Corsiva" pitchFamily="66" charset="0"/>
              </a:rPr>
              <a:t>такі</a:t>
            </a:r>
            <a:r>
              <a:rPr lang="ru-RU" sz="2400" dirty="0">
                <a:latin typeface="Monotype Corsiva" pitchFamily="66" charset="0"/>
              </a:rPr>
              <a:t> </a:t>
            </a:r>
            <a:r>
              <a:rPr lang="ru-RU" sz="2400" dirty="0" err="1">
                <a:latin typeface="Monotype Corsiva" pitchFamily="66" charset="0"/>
              </a:rPr>
              <a:t>основні</a:t>
            </a:r>
            <a:r>
              <a:rPr lang="ru-RU" sz="2400" dirty="0">
                <a:latin typeface="Monotype Corsiva" pitchFamily="66" charset="0"/>
              </a:rPr>
              <a:t> </a:t>
            </a:r>
            <a:r>
              <a:rPr lang="ru-RU" sz="2400" dirty="0" err="1">
                <a:latin typeface="Monotype Corsiva" pitchFamily="66" charset="0"/>
              </a:rPr>
              <a:t>риси</a:t>
            </a:r>
            <a:r>
              <a:rPr lang="ru-RU" sz="2400" dirty="0" smtClean="0">
                <a:latin typeface="Monotype Corsiva" pitchFamily="66" charset="0"/>
              </a:rPr>
              <a:t>:</a:t>
            </a:r>
            <a:endParaRPr lang="ru-RU" sz="2400" dirty="0">
              <a:latin typeface="Monotype Corsiva" pitchFamily="66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Monotype Corsiva" pitchFamily="66" charset="0"/>
              </a:rPr>
              <a:t>		</a:t>
            </a:r>
            <a:endParaRPr lang="ru-RU" sz="1400" dirty="0">
              <a:latin typeface="Monotype Corsiva" pitchFamily="66" charset="0"/>
            </a:endParaRPr>
          </a:p>
        </p:txBody>
      </p:sp>
      <p:sp>
        <p:nvSpPr>
          <p:cNvPr id="4" name="Выноска со стрелкой вверх 3"/>
          <p:cNvSpPr/>
          <p:nvPr/>
        </p:nvSpPr>
        <p:spPr>
          <a:xfrm>
            <a:off x="518608" y="4437112"/>
            <a:ext cx="2088232" cy="1259294"/>
          </a:xfrm>
          <a:prstGeom prst="upArrowCallout">
            <a:avLst>
              <a:gd name="adj1" fmla="val 10879"/>
              <a:gd name="adj2" fmla="val 14897"/>
              <a:gd name="adj3" fmla="val 25777"/>
              <a:gd name="adj4" fmla="val 673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>
                <a:latin typeface="Monotype Corsiva" pitchFamily="66" charset="0"/>
              </a:rPr>
              <a:t>всеосяжність</a:t>
            </a:r>
            <a:r>
              <a:rPr lang="ru-RU" sz="2800" dirty="0">
                <a:latin typeface="Monotype Corsiva" pitchFamily="66" charset="0"/>
              </a:rPr>
              <a:t>;</a:t>
            </a:r>
            <a:endParaRPr lang="ru-RU" sz="2800" dirty="0"/>
          </a:p>
        </p:txBody>
      </p:sp>
      <p:sp>
        <p:nvSpPr>
          <p:cNvPr id="5" name="Выноска со стрелкой вверх 4"/>
          <p:cNvSpPr/>
          <p:nvPr/>
        </p:nvSpPr>
        <p:spPr>
          <a:xfrm>
            <a:off x="2750856" y="4972000"/>
            <a:ext cx="3045280" cy="1656184"/>
          </a:xfrm>
          <a:prstGeom prst="upArrowCallout">
            <a:avLst>
              <a:gd name="adj1" fmla="val 10879"/>
              <a:gd name="adj2" fmla="val 14897"/>
              <a:gd name="adj3" fmla="val 25777"/>
              <a:gd name="adj4" fmla="val 673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latin typeface="Monotype Corsiva" pitchFamily="66" charset="0"/>
              </a:rPr>
              <a:t>надзвичайне</a:t>
            </a:r>
            <a:r>
              <a:rPr lang="ru-RU" sz="2000" dirty="0">
                <a:latin typeface="Monotype Corsiva" pitchFamily="66" charset="0"/>
              </a:rPr>
              <a:t> </a:t>
            </a:r>
            <a:r>
              <a:rPr lang="ru-RU" sz="2000" dirty="0" err="1">
                <a:latin typeface="Monotype Corsiva" pitchFamily="66" charset="0"/>
              </a:rPr>
              <a:t>прискорення</a:t>
            </a:r>
            <a:r>
              <a:rPr lang="ru-RU" sz="2000" dirty="0">
                <a:latin typeface="Monotype Corsiva" pitchFamily="66" charset="0"/>
              </a:rPr>
              <a:t> </a:t>
            </a:r>
            <a:r>
              <a:rPr lang="ru-RU" sz="2000" dirty="0" err="1">
                <a:latin typeface="Monotype Corsiva" pitchFamily="66" charset="0"/>
              </a:rPr>
              <a:t>науково-технічних</a:t>
            </a:r>
            <a:r>
              <a:rPr lang="ru-RU" sz="2000" dirty="0">
                <a:latin typeface="Monotype Corsiva" pitchFamily="66" charset="0"/>
              </a:rPr>
              <a:t> </a:t>
            </a:r>
            <a:r>
              <a:rPr lang="ru-RU" sz="2000" dirty="0" err="1">
                <a:latin typeface="Monotype Corsiva" pitchFamily="66" charset="0"/>
              </a:rPr>
              <a:t>перетворень</a:t>
            </a:r>
            <a:r>
              <a:rPr lang="ru-RU" sz="2000" dirty="0">
                <a:latin typeface="Monotype Corsiva" pitchFamily="66" charset="0"/>
              </a:rPr>
              <a:t>; </a:t>
            </a:r>
            <a:endParaRPr lang="ru-RU" sz="2000" dirty="0"/>
          </a:p>
        </p:txBody>
      </p:sp>
      <p:sp>
        <p:nvSpPr>
          <p:cNvPr id="6" name="Выноска со стрелкой вверх 5"/>
          <p:cNvSpPr/>
          <p:nvPr/>
        </p:nvSpPr>
        <p:spPr>
          <a:xfrm>
            <a:off x="5940152" y="4185084"/>
            <a:ext cx="2520280" cy="1763350"/>
          </a:xfrm>
          <a:prstGeom prst="upArrowCallout">
            <a:avLst>
              <a:gd name="adj1" fmla="val 10879"/>
              <a:gd name="adj2" fmla="val 14897"/>
              <a:gd name="adj3" fmla="val 25777"/>
              <a:gd name="adj4" fmla="val 673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>
                <a:latin typeface="Monotype Corsiva" pitchFamily="66" charset="0"/>
              </a:rPr>
              <a:t>корінна</a:t>
            </a:r>
            <a:r>
              <a:rPr lang="ru-RU" sz="2400" dirty="0">
                <a:latin typeface="Monotype Corsiva" pitchFamily="66" charset="0"/>
              </a:rPr>
              <a:t> </a:t>
            </a:r>
            <a:r>
              <a:rPr lang="ru-RU" sz="2400" dirty="0" err="1">
                <a:latin typeface="Monotype Corsiva" pitchFamily="66" charset="0"/>
              </a:rPr>
              <a:t>зміна</a:t>
            </a:r>
            <a:r>
              <a:rPr lang="ru-RU" sz="2400" dirty="0">
                <a:latin typeface="Monotype Corsiva" pitchFamily="66" charset="0"/>
              </a:rPr>
              <a:t> </a:t>
            </a:r>
            <a:r>
              <a:rPr lang="ru-RU" sz="2400" dirty="0" err="1">
                <a:latin typeface="Monotype Corsiva" pitchFamily="66" charset="0"/>
              </a:rPr>
              <a:t>ролі</a:t>
            </a:r>
            <a:r>
              <a:rPr lang="ru-RU" sz="2400" dirty="0">
                <a:latin typeface="Monotype Corsiva" pitchFamily="66" charset="0"/>
              </a:rPr>
              <a:t> </a:t>
            </a:r>
            <a:r>
              <a:rPr lang="ru-RU" sz="2400" dirty="0" err="1">
                <a:latin typeface="Monotype Corsiva" pitchFamily="66" charset="0"/>
              </a:rPr>
              <a:t>людини</a:t>
            </a:r>
            <a:r>
              <a:rPr lang="ru-RU" sz="2400" dirty="0">
                <a:latin typeface="Monotype Corsiva" pitchFamily="66" charset="0"/>
              </a:rPr>
              <a:t> в </a:t>
            </a:r>
            <a:r>
              <a:rPr lang="ru-RU" sz="2400" dirty="0" err="1">
                <a:latin typeface="Monotype Corsiva" pitchFamily="66" charset="0"/>
              </a:rPr>
              <a:t>процесі</a:t>
            </a:r>
            <a:r>
              <a:rPr lang="ru-RU" sz="2400" dirty="0">
                <a:latin typeface="Monotype Corsiva" pitchFamily="66" charset="0"/>
              </a:rPr>
              <a:t> </a:t>
            </a:r>
            <a:r>
              <a:rPr lang="ru-RU" sz="2400" dirty="0" err="1">
                <a:latin typeface="Monotype Corsiva" pitchFamily="66" charset="0"/>
              </a:rPr>
              <a:t>виробництва</a:t>
            </a:r>
            <a:r>
              <a:rPr lang="ru-RU" sz="2400" dirty="0">
                <a:latin typeface="Monotype Corsiva" pitchFamily="66" charset="0"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61194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9532" y="476672"/>
            <a:ext cx="8424936" cy="6048672"/>
          </a:xfrm>
        </p:spPr>
        <p:txBody>
          <a:bodyPr/>
          <a:lstStyle/>
          <a:p>
            <a:pPr marL="400050">
              <a:buFont typeface="Monotype Corsiva" pitchFamily="66" charset="0"/>
              <a:buChar char="†"/>
            </a:pPr>
            <a:r>
              <a:rPr lang="ru-RU" sz="2400" dirty="0" smtClean="0">
                <a:latin typeface="Monotype Corsiva" pitchFamily="66" charset="0"/>
              </a:rPr>
              <a:t>	</a:t>
            </a:r>
            <a:r>
              <a:rPr lang="ru-RU" sz="2400" dirty="0" err="1" smtClean="0">
                <a:latin typeface="Monotype Corsiva" pitchFamily="66" charset="0"/>
              </a:rPr>
              <a:t>Всеосяжність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>
                <a:latin typeface="Monotype Corsiva" pitchFamily="66" charset="0"/>
              </a:rPr>
              <a:t>означає</a:t>
            </a:r>
            <a:r>
              <a:rPr lang="ru-RU" sz="2400" dirty="0">
                <a:latin typeface="Monotype Corsiva" pitchFamily="66" charset="0"/>
              </a:rPr>
              <a:t>, </a:t>
            </a:r>
            <a:r>
              <a:rPr lang="ru-RU" sz="2400" dirty="0" err="1">
                <a:latin typeface="Monotype Corsiva" pitchFamily="66" charset="0"/>
              </a:rPr>
              <a:t>що</a:t>
            </a:r>
            <a:r>
              <a:rPr lang="ru-RU" sz="2400" dirty="0">
                <a:latin typeface="Monotype Corsiva" pitchFamily="66" charset="0"/>
              </a:rPr>
              <a:t> вона </a:t>
            </a:r>
            <a:r>
              <a:rPr lang="ru-RU" sz="2400" dirty="0" err="1">
                <a:latin typeface="Monotype Corsiva" pitchFamily="66" charset="0"/>
              </a:rPr>
              <a:t>задіяла</a:t>
            </a:r>
            <a:r>
              <a:rPr lang="ru-RU" sz="2400" dirty="0">
                <a:latin typeface="Monotype Corsiva" pitchFamily="66" charset="0"/>
              </a:rPr>
              <a:t> </a:t>
            </a:r>
            <a:r>
              <a:rPr lang="ru-RU" sz="2400" dirty="0" err="1">
                <a:latin typeface="Monotype Corsiva" pitchFamily="66" charset="0"/>
              </a:rPr>
              <a:t>усі</a:t>
            </a:r>
            <a:r>
              <a:rPr lang="ru-RU" sz="2400" dirty="0">
                <a:latin typeface="Monotype Corsiva" pitchFamily="66" charset="0"/>
              </a:rPr>
              <a:t> </a:t>
            </a:r>
            <a:r>
              <a:rPr lang="ru-RU" sz="2400" dirty="0" err="1">
                <a:latin typeface="Monotype Corsiva" pitchFamily="66" charset="0"/>
              </a:rPr>
              <a:t>сфери</a:t>
            </a:r>
            <a:r>
              <a:rPr lang="ru-RU" sz="2400" dirty="0">
                <a:latin typeface="Monotype Corsiva" pitchFamily="66" charset="0"/>
              </a:rPr>
              <a:t> </a:t>
            </a:r>
            <a:r>
              <a:rPr lang="ru-RU" sz="2400" dirty="0" err="1">
                <a:latin typeface="Monotype Corsiva" pitchFamily="66" charset="0"/>
              </a:rPr>
              <a:t>людського</a:t>
            </a:r>
            <a:r>
              <a:rPr lang="ru-RU" sz="2400" dirty="0">
                <a:latin typeface="Monotype Corsiva" pitchFamily="66" charset="0"/>
              </a:rPr>
              <a:t> </a:t>
            </a:r>
            <a:r>
              <a:rPr lang="ru-RU" sz="2400" dirty="0" err="1">
                <a:latin typeface="Monotype Corsiva" pitchFamily="66" charset="0"/>
              </a:rPr>
              <a:t>життя</a:t>
            </a:r>
            <a:r>
              <a:rPr lang="ru-RU" sz="2400" dirty="0">
                <a:latin typeface="Monotype Corsiva" pitchFamily="66" charset="0"/>
              </a:rPr>
              <a:t>, але </a:t>
            </a:r>
            <a:r>
              <a:rPr lang="ru-RU" sz="2400" dirty="0" err="1">
                <a:latin typeface="Monotype Corsiva" pitchFamily="66" charset="0"/>
              </a:rPr>
              <a:t>найбільше</a:t>
            </a:r>
            <a:r>
              <a:rPr lang="ru-RU" sz="2400" dirty="0">
                <a:latin typeface="Monotype Corsiva" pitchFamily="66" charset="0"/>
              </a:rPr>
              <a:t> </a:t>
            </a:r>
            <a:r>
              <a:rPr lang="ru-RU" sz="2400" dirty="0" err="1">
                <a:latin typeface="Monotype Corsiva" pitchFamily="66" charset="0"/>
              </a:rPr>
              <a:t>проявилася</a:t>
            </a:r>
            <a:r>
              <a:rPr lang="ru-RU" sz="2400" dirty="0">
                <a:latin typeface="Monotype Corsiva" pitchFamily="66" charset="0"/>
              </a:rPr>
              <a:t> у </a:t>
            </a:r>
            <a:r>
              <a:rPr lang="ru-RU" sz="2400" dirty="0" err="1">
                <a:latin typeface="Monotype Corsiva" pitchFamily="66" charset="0"/>
              </a:rPr>
              <a:t>науці</a:t>
            </a:r>
            <a:r>
              <a:rPr lang="ru-RU" sz="2400" dirty="0">
                <a:latin typeface="Monotype Corsiva" pitchFamily="66" charset="0"/>
              </a:rPr>
              <a:t>, </a:t>
            </a:r>
            <a:r>
              <a:rPr lang="ru-RU" sz="2400" dirty="0" err="1" smtClean="0">
                <a:latin typeface="Monotype Corsiva" pitchFamily="66" charset="0"/>
              </a:rPr>
              <a:t>техніці</a:t>
            </a:r>
            <a:r>
              <a:rPr lang="ru-RU" sz="2400" dirty="0" smtClean="0">
                <a:latin typeface="Monotype Corsiva" pitchFamily="66" charset="0"/>
              </a:rPr>
              <a:t> й </a:t>
            </a:r>
            <a:r>
              <a:rPr lang="ru-RU" sz="2400" dirty="0" err="1" smtClean="0">
                <a:latin typeface="Monotype Corsiva" pitchFamily="66" charset="0"/>
              </a:rPr>
              <a:t>технології</a:t>
            </a:r>
            <a:r>
              <a:rPr lang="ru-RU" sz="2400" dirty="0" smtClean="0">
                <a:latin typeface="Monotype Corsiva" pitchFamily="66" charset="0"/>
              </a:rPr>
              <a:t>, </a:t>
            </a:r>
            <a:r>
              <a:rPr lang="ru-RU" sz="2400" dirty="0" err="1">
                <a:latin typeface="Monotype Corsiva" pitchFamily="66" charset="0"/>
              </a:rPr>
              <a:t>виробництві</a:t>
            </a:r>
            <a:r>
              <a:rPr lang="ru-RU" sz="2400" dirty="0">
                <a:latin typeface="Monotype Corsiva" pitchFamily="66" charset="0"/>
              </a:rPr>
              <a:t>, </a:t>
            </a:r>
            <a:r>
              <a:rPr lang="ru-RU" sz="2400" dirty="0" err="1">
                <a:latin typeface="Monotype Corsiva" pitchFamily="66" charset="0"/>
              </a:rPr>
              <a:t>управлінні</a:t>
            </a:r>
            <a:r>
              <a:rPr lang="ru-RU" sz="2400" dirty="0">
                <a:latin typeface="Monotype Corsiva" pitchFamily="66" charset="0"/>
              </a:rPr>
              <a:t>.</a:t>
            </a:r>
          </a:p>
          <a:p>
            <a:pPr>
              <a:buFont typeface="Monotype Corsiva" pitchFamily="66" charset="0"/>
              <a:buChar char="†"/>
            </a:pPr>
            <a:r>
              <a:rPr lang="ru-RU" sz="2400" dirty="0" smtClean="0">
                <a:latin typeface="Monotype Corsiva" pitchFamily="66" charset="0"/>
              </a:rPr>
              <a:t>	</a:t>
            </a:r>
            <a:r>
              <a:rPr lang="ru-RU" sz="2400" dirty="0" err="1" smtClean="0">
                <a:latin typeface="Monotype Corsiva" pitchFamily="66" charset="0"/>
              </a:rPr>
              <a:t>Визначальною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рисою</a:t>
            </a:r>
            <a:r>
              <a:rPr lang="ru-RU" sz="2400" dirty="0" smtClean="0">
                <a:latin typeface="Monotype Corsiva" pitchFamily="66" charset="0"/>
              </a:rPr>
              <a:t> НТР є </a:t>
            </a:r>
            <a:r>
              <a:rPr lang="ru-RU" sz="2400" dirty="0" err="1" smtClean="0">
                <a:latin typeface="Monotype Corsiva" pitchFamily="66" charset="0"/>
              </a:rPr>
              <a:t>винятково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прискорений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розвиток</a:t>
            </a:r>
            <a:r>
              <a:rPr lang="ru-RU" sz="2400" dirty="0" smtClean="0">
                <a:latin typeface="Monotype Corsiva" pitchFamily="66" charset="0"/>
              </a:rPr>
              <a:t> науки, </a:t>
            </a:r>
            <a:r>
              <a:rPr lang="ru-RU" sz="2400" dirty="0" err="1" smtClean="0">
                <a:latin typeface="Monotype Corsiva" pitchFamily="66" charset="0"/>
              </a:rPr>
              <a:t>перетворення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її</a:t>
            </a:r>
            <a:r>
              <a:rPr lang="ru-RU" sz="2400" dirty="0" smtClean="0">
                <a:latin typeface="Monotype Corsiva" pitchFamily="66" charset="0"/>
              </a:rPr>
              <a:t> на </a:t>
            </a:r>
            <a:r>
              <a:rPr lang="ru-RU" sz="2400" dirty="0" err="1" smtClean="0">
                <a:latin typeface="Monotype Corsiva" pitchFamily="66" charset="0"/>
              </a:rPr>
              <a:t>безпосередню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продуктивну</a:t>
            </a:r>
            <a:r>
              <a:rPr lang="ru-RU" sz="2400" dirty="0" smtClean="0">
                <a:latin typeface="Monotype Corsiva" pitchFamily="66" charset="0"/>
              </a:rPr>
              <a:t> силу. </a:t>
            </a:r>
            <a:r>
              <a:rPr lang="ru-RU" sz="2400" dirty="0" err="1" smtClean="0">
                <a:latin typeface="Monotype Corsiva" pitchFamily="66" charset="0"/>
              </a:rPr>
              <a:t>Надзвичайно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скоротився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термін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між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відкриттями</a:t>
            </a:r>
            <a:r>
              <a:rPr lang="ru-RU" sz="2400" dirty="0" smtClean="0">
                <a:latin typeface="Monotype Corsiva" pitchFamily="66" charset="0"/>
              </a:rPr>
              <a:t>, </a:t>
            </a:r>
            <a:r>
              <a:rPr lang="ru-RU" sz="2400" dirty="0" err="1" smtClean="0">
                <a:latin typeface="Monotype Corsiva" pitchFamily="66" charset="0"/>
              </a:rPr>
              <a:t>винаходами</a:t>
            </a:r>
            <a:r>
              <a:rPr lang="ru-RU" sz="2400" dirty="0" smtClean="0">
                <a:latin typeface="Monotype Corsiva" pitchFamily="66" charset="0"/>
              </a:rPr>
              <a:t> у </a:t>
            </a:r>
            <a:r>
              <a:rPr lang="ru-RU" sz="2400" dirty="0" err="1" smtClean="0">
                <a:latin typeface="Monotype Corsiva" pitchFamily="66" charset="0"/>
              </a:rPr>
              <a:t>науці</a:t>
            </a:r>
            <a:r>
              <a:rPr lang="ru-RU" sz="2400" dirty="0" smtClean="0">
                <a:latin typeface="Monotype Corsiva" pitchFamily="66" charset="0"/>
              </a:rPr>
              <a:t> та </a:t>
            </a:r>
            <a:r>
              <a:rPr lang="ru-RU" sz="2400" dirty="0" err="1" smtClean="0">
                <a:latin typeface="Monotype Corsiva" pitchFamily="66" charset="0"/>
              </a:rPr>
              <a:t>їхнім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впровадженням</a:t>
            </a:r>
            <a:r>
              <a:rPr lang="ru-RU" sz="2400" dirty="0" smtClean="0">
                <a:latin typeface="Monotype Corsiva" pitchFamily="66" charset="0"/>
              </a:rPr>
              <a:t> у </a:t>
            </a:r>
            <a:r>
              <a:rPr lang="ru-RU" sz="2400" dirty="0" err="1" smtClean="0">
                <a:latin typeface="Monotype Corsiva" pitchFamily="66" charset="0"/>
              </a:rPr>
              <a:t>виробництво</a:t>
            </a:r>
            <a:r>
              <a:rPr lang="ru-RU" sz="2400" dirty="0" smtClean="0">
                <a:latin typeface="Monotype Corsiva" pitchFamily="66" charset="0"/>
              </a:rPr>
              <a:t>. </a:t>
            </a:r>
            <a:r>
              <a:rPr lang="ru-RU" sz="2400" dirty="0" err="1" smtClean="0">
                <a:latin typeface="Monotype Corsiva" pitchFamily="66" charset="0"/>
              </a:rPr>
              <a:t>Багато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винаходів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дуже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суттєво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впливають</a:t>
            </a:r>
            <a:r>
              <a:rPr lang="ru-RU" sz="2400" dirty="0" smtClean="0">
                <a:latin typeface="Monotype Corsiva" pitchFamily="66" charset="0"/>
              </a:rPr>
              <a:t> на </a:t>
            </a:r>
            <a:r>
              <a:rPr lang="ru-RU" sz="2400" dirty="0" err="1" smtClean="0">
                <a:latin typeface="Monotype Corsiva" pitchFamily="66" charset="0"/>
              </a:rPr>
              <a:t>підвищення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продуктивності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праці</a:t>
            </a:r>
            <a:r>
              <a:rPr lang="ru-RU" sz="2400" dirty="0" smtClean="0">
                <a:latin typeface="Monotype Corsiva" pitchFamily="66" charset="0"/>
              </a:rPr>
              <a:t>, </a:t>
            </a:r>
            <a:r>
              <a:rPr lang="ru-RU" sz="2400" dirty="0" err="1" smtClean="0">
                <a:latin typeface="Monotype Corsiva" pitchFamily="66" charset="0"/>
              </a:rPr>
              <a:t>ефективність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економіки</a:t>
            </a:r>
            <a:r>
              <a:rPr lang="ru-RU" sz="2400" dirty="0" smtClean="0">
                <a:latin typeface="Monotype Corsiva" pitchFamily="66" charset="0"/>
              </a:rPr>
              <a:t> в </a:t>
            </a:r>
            <a:r>
              <a:rPr lang="ru-RU" sz="2400" dirty="0" err="1" smtClean="0">
                <a:latin typeface="Monotype Corsiva" pitchFamily="66" charset="0"/>
              </a:rPr>
              <a:t>цілому</a:t>
            </a:r>
            <a:r>
              <a:rPr lang="ru-RU" sz="2400" dirty="0" smtClean="0">
                <a:latin typeface="Monotype Corsiva" pitchFamily="66" charset="0"/>
              </a:rPr>
              <a:t>.</a:t>
            </a:r>
          </a:p>
          <a:p>
            <a:pPr>
              <a:buFont typeface="Monotype Corsiva" pitchFamily="66" charset="0"/>
              <a:buChar char="†"/>
            </a:pPr>
            <a:r>
              <a:rPr lang="ru-RU" sz="2400" dirty="0">
                <a:latin typeface="Monotype Corsiva" pitchFamily="66" charset="0"/>
              </a:rPr>
              <a:t>	</a:t>
            </a:r>
            <a:r>
              <a:rPr lang="ru-RU" sz="2400" dirty="0" err="1" smtClean="0">
                <a:latin typeface="Monotype Corsiva" pitchFamily="66" charset="0"/>
              </a:rPr>
              <a:t>Інтелектуальний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розвиток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суспільства</a:t>
            </a:r>
            <a:r>
              <a:rPr lang="ru-RU" sz="2400" dirty="0" smtClean="0">
                <a:latin typeface="Monotype Corsiva" pitchFamily="66" charset="0"/>
              </a:rPr>
              <a:t> </a:t>
            </a:r>
            <a:r>
              <a:rPr lang="ru-RU" sz="2400" dirty="0" err="1" smtClean="0">
                <a:latin typeface="Monotype Corsiva" pitchFamily="66" charset="0"/>
              </a:rPr>
              <a:t>стає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надзвичайно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важливою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передумовою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господарського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життя</a:t>
            </a:r>
            <a:r>
              <a:rPr lang="ru-RU" sz="2400" dirty="0" smtClean="0">
                <a:latin typeface="Monotype Corsiva" pitchFamily="66" charset="0"/>
              </a:rPr>
              <a:t>, а </a:t>
            </a:r>
            <a:r>
              <a:rPr lang="ru-RU" sz="2400" dirty="0" err="1" smtClean="0">
                <a:latin typeface="Monotype Corsiva" pitchFamily="66" charset="0"/>
              </a:rPr>
              <a:t>саме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це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життя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багато</a:t>
            </a:r>
            <a:r>
              <a:rPr lang="ru-RU" sz="2400" dirty="0" smtClean="0">
                <a:latin typeface="Monotype Corsiva" pitchFamily="66" charset="0"/>
              </a:rPr>
              <a:t> в </a:t>
            </a:r>
            <a:r>
              <a:rPr lang="ru-RU" sz="2400" dirty="0" err="1" smtClean="0">
                <a:latin typeface="Monotype Corsiva" pitchFamily="66" charset="0"/>
              </a:rPr>
              <a:t>чому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визначається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постійними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нововведеннями</a:t>
            </a:r>
            <a:r>
              <a:rPr lang="ru-RU" sz="2400" dirty="0" smtClean="0">
                <a:latin typeface="Monotype Corsiva" pitchFamily="66" charset="0"/>
              </a:rPr>
              <a:t> (</a:t>
            </a:r>
            <a:r>
              <a:rPr lang="ru-RU" sz="2400" dirty="0" err="1" smtClean="0">
                <a:latin typeface="Monotype Corsiva" pitchFamily="66" charset="0"/>
              </a:rPr>
              <a:t>інноваціями</a:t>
            </a:r>
            <a:r>
              <a:rPr lang="ru-RU" sz="2400" dirty="0" smtClean="0">
                <a:latin typeface="Monotype Corsiva" pitchFamily="66" charset="0"/>
              </a:rPr>
              <a:t>). </a:t>
            </a:r>
            <a:r>
              <a:rPr lang="ru-RU" sz="2400" dirty="0" err="1" smtClean="0">
                <a:latin typeface="Monotype Corsiva" pitchFamily="66" charset="0"/>
              </a:rPr>
              <a:t>Підвищена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увага</a:t>
            </a:r>
            <a:r>
              <a:rPr lang="ru-RU" sz="2400" dirty="0" smtClean="0">
                <a:latin typeface="Monotype Corsiva" pitchFamily="66" charset="0"/>
              </a:rPr>
              <a:t> до </a:t>
            </a:r>
            <a:r>
              <a:rPr lang="ru-RU" sz="2400" dirty="0" err="1" smtClean="0">
                <a:latin typeface="Monotype Corsiva" pitchFamily="66" charset="0"/>
              </a:rPr>
              <a:t>знань</a:t>
            </a:r>
            <a:r>
              <a:rPr lang="ru-RU" sz="2400" dirty="0" smtClean="0">
                <a:latin typeface="Monotype Corsiva" pitchFamily="66" charset="0"/>
              </a:rPr>
              <a:t>, </a:t>
            </a:r>
            <a:r>
              <a:rPr lang="ru-RU" sz="2400" dirty="0" err="1" smtClean="0">
                <a:latin typeface="Monotype Corsiva" pitchFamily="66" charset="0"/>
              </a:rPr>
              <a:t>інформації</a:t>
            </a:r>
            <a:r>
              <a:rPr lang="ru-RU" sz="2400" dirty="0" smtClean="0">
                <a:latin typeface="Monotype Corsiva" pitchFamily="66" charset="0"/>
              </a:rPr>
              <a:t> приводить до того, </a:t>
            </a:r>
            <a:r>
              <a:rPr lang="ru-RU" sz="2400" dirty="0" err="1" smtClean="0">
                <a:latin typeface="Monotype Corsiva" pitchFamily="66" charset="0"/>
              </a:rPr>
              <a:t>що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постіндустріальне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суспільство</a:t>
            </a:r>
            <a:r>
              <a:rPr lang="ru-RU" sz="2400" dirty="0" smtClean="0">
                <a:latin typeface="Monotype Corsiva" pitchFamily="66" charset="0"/>
              </a:rPr>
              <a:t> часто </a:t>
            </a:r>
            <a:r>
              <a:rPr lang="ru-RU" sz="2400" dirty="0" err="1" smtClean="0">
                <a:latin typeface="Monotype Corsiva" pitchFamily="66" charset="0"/>
              </a:rPr>
              <a:t>називають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інформаційним</a:t>
            </a:r>
            <a:r>
              <a:rPr lang="ru-RU" sz="2400" dirty="0" smtClean="0">
                <a:latin typeface="Monotype Corsiva" pitchFamily="66" charset="0"/>
              </a:rPr>
              <a:t>.</a:t>
            </a:r>
          </a:p>
          <a:p>
            <a:pPr marL="0" indent="0">
              <a:buNone/>
            </a:pPr>
            <a:r>
              <a:rPr lang="ru-RU" sz="2400" dirty="0" smtClean="0">
                <a:latin typeface="Monotype Corsiva" pitchFamily="66" charset="0"/>
              </a:rPr>
              <a:t>	</a:t>
            </a:r>
            <a:endParaRPr lang="ru-RU" sz="2400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98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568952" cy="6048672"/>
          </a:xfrm>
        </p:spPr>
        <p:txBody>
          <a:bodyPr/>
          <a:lstStyle/>
          <a:p>
            <a:pPr>
              <a:buFont typeface="Monotype Corsiva" pitchFamily="66" charset="0"/>
              <a:buChar char="†"/>
            </a:pPr>
            <a:r>
              <a:rPr lang="ru-RU" sz="3600" dirty="0" err="1">
                <a:latin typeface="Monotype Corsiva" pitchFamily="66" charset="0"/>
              </a:rPr>
              <a:t>Корінна</a:t>
            </a:r>
            <a:r>
              <a:rPr lang="ru-RU" sz="3600" dirty="0">
                <a:latin typeface="Monotype Corsiva" pitchFamily="66" charset="0"/>
              </a:rPr>
              <a:t> </a:t>
            </a:r>
            <a:r>
              <a:rPr lang="ru-RU" sz="3600" dirty="0" err="1">
                <a:latin typeface="Monotype Corsiva" pitchFamily="66" charset="0"/>
              </a:rPr>
              <a:t>зміна</a:t>
            </a:r>
            <a:r>
              <a:rPr lang="ru-RU" sz="3600" dirty="0">
                <a:latin typeface="Monotype Corsiva" pitchFamily="66" charset="0"/>
              </a:rPr>
              <a:t> </a:t>
            </a:r>
            <a:r>
              <a:rPr lang="ru-RU" sz="3600" dirty="0" err="1">
                <a:latin typeface="Monotype Corsiva" pitchFamily="66" charset="0"/>
              </a:rPr>
              <a:t>ролі</a:t>
            </a:r>
            <a:r>
              <a:rPr lang="ru-RU" sz="3600" dirty="0">
                <a:latin typeface="Monotype Corsiva" pitchFamily="66" charset="0"/>
              </a:rPr>
              <a:t> </a:t>
            </a:r>
            <a:r>
              <a:rPr lang="ru-RU" sz="3600" dirty="0" err="1">
                <a:latin typeface="Monotype Corsiva" pitchFamily="66" charset="0"/>
              </a:rPr>
              <a:t>людини</a:t>
            </a:r>
            <a:r>
              <a:rPr lang="ru-RU" sz="3600" dirty="0">
                <a:latin typeface="Monotype Corsiva" pitchFamily="66" charset="0"/>
              </a:rPr>
              <a:t> в </a:t>
            </a:r>
            <a:r>
              <a:rPr lang="ru-RU" sz="3600" dirty="0" err="1">
                <a:latin typeface="Monotype Corsiva" pitchFamily="66" charset="0"/>
              </a:rPr>
              <a:t>процесі</a:t>
            </a:r>
            <a:r>
              <a:rPr lang="ru-RU" sz="3600" dirty="0">
                <a:latin typeface="Monotype Corsiva" pitchFamily="66" charset="0"/>
              </a:rPr>
              <a:t> </a:t>
            </a:r>
            <a:r>
              <a:rPr lang="ru-RU" sz="3600" dirty="0" err="1">
                <a:latin typeface="Monotype Corsiva" pitchFamily="66" charset="0"/>
              </a:rPr>
              <a:t>виробництва</a:t>
            </a:r>
            <a:r>
              <a:rPr lang="ru-RU" sz="3600" dirty="0">
                <a:latin typeface="Monotype Corsiva" pitchFamily="66" charset="0"/>
              </a:rPr>
              <a:t> </a:t>
            </a:r>
            <a:r>
              <a:rPr lang="ru-RU" sz="3600" dirty="0" err="1">
                <a:latin typeface="Monotype Corsiva" pitchFamily="66" charset="0"/>
              </a:rPr>
              <a:t>полягає</a:t>
            </a:r>
            <a:r>
              <a:rPr lang="ru-RU" sz="3600" dirty="0">
                <a:latin typeface="Monotype Corsiva" pitchFamily="66" charset="0"/>
              </a:rPr>
              <a:t> в тому, </a:t>
            </a:r>
            <a:r>
              <a:rPr lang="ru-RU" sz="3600" dirty="0" err="1">
                <a:latin typeface="Monotype Corsiva" pitchFamily="66" charset="0"/>
              </a:rPr>
              <a:t>що</a:t>
            </a:r>
            <a:r>
              <a:rPr lang="ru-RU" sz="3600" dirty="0">
                <a:latin typeface="Monotype Corsiva" pitchFamily="66" charset="0"/>
              </a:rPr>
              <a:t> </a:t>
            </a:r>
            <a:r>
              <a:rPr lang="ru-RU" sz="3600" dirty="0" err="1">
                <a:latin typeface="Monotype Corsiva" pitchFamily="66" charset="0"/>
              </a:rPr>
              <a:t>сучасне</a:t>
            </a:r>
            <a:r>
              <a:rPr lang="ru-RU" sz="3600" dirty="0">
                <a:latin typeface="Monotype Corsiva" pitchFamily="66" charset="0"/>
              </a:rPr>
              <a:t> </a:t>
            </a:r>
            <a:r>
              <a:rPr lang="ru-RU" sz="3600" dirty="0" err="1">
                <a:latin typeface="Monotype Corsiva" pitchFamily="66" charset="0"/>
              </a:rPr>
              <a:t>виробництво</a:t>
            </a:r>
            <a:r>
              <a:rPr lang="ru-RU" sz="3600" dirty="0">
                <a:latin typeface="Monotype Corsiva" pitchFamily="66" charset="0"/>
              </a:rPr>
              <a:t> </a:t>
            </a:r>
            <a:r>
              <a:rPr lang="ru-RU" sz="3600" dirty="0" err="1">
                <a:latin typeface="Monotype Corsiva" pitchFamily="66" charset="0"/>
              </a:rPr>
              <a:t>потребує</a:t>
            </a:r>
            <a:r>
              <a:rPr lang="ru-RU" sz="3600" dirty="0">
                <a:latin typeface="Monotype Corsiva" pitchFamily="66" charset="0"/>
              </a:rPr>
              <a:t> </a:t>
            </a:r>
            <a:r>
              <a:rPr lang="ru-RU" sz="3600" dirty="0" err="1">
                <a:latin typeface="Monotype Corsiva" pitchFamily="66" charset="0"/>
              </a:rPr>
              <a:t>висококваліфікованих</a:t>
            </a:r>
            <a:r>
              <a:rPr lang="ru-RU" sz="3600" dirty="0">
                <a:latin typeface="Monotype Corsiva" pitchFamily="66" charset="0"/>
              </a:rPr>
              <a:t> </a:t>
            </a:r>
            <a:r>
              <a:rPr lang="ru-RU" sz="3600" dirty="0" err="1">
                <a:latin typeface="Monotype Corsiva" pitchFamily="66" charset="0"/>
              </a:rPr>
              <a:t>робітників</a:t>
            </a:r>
            <a:r>
              <a:rPr lang="ru-RU" sz="3600" dirty="0">
                <a:latin typeface="Monotype Corsiva" pitchFamily="66" charset="0"/>
              </a:rPr>
              <a:t>, для </a:t>
            </a:r>
            <a:r>
              <a:rPr lang="ru-RU" sz="3600" dirty="0" err="1">
                <a:latin typeface="Monotype Corsiva" pitchFamily="66" charset="0"/>
              </a:rPr>
              <a:t>яких</a:t>
            </a:r>
            <a:r>
              <a:rPr lang="ru-RU" sz="3600" dirty="0">
                <a:latin typeface="Monotype Corsiva" pitchFamily="66" charset="0"/>
              </a:rPr>
              <a:t> </a:t>
            </a:r>
            <a:r>
              <a:rPr lang="ru-RU" sz="3600" dirty="0" err="1">
                <a:latin typeface="Monotype Corsiva" pitchFamily="66" charset="0"/>
              </a:rPr>
              <a:t>характерне</a:t>
            </a:r>
            <a:r>
              <a:rPr lang="ru-RU" sz="3600" dirty="0">
                <a:latin typeface="Monotype Corsiva" pitchFamily="66" charset="0"/>
              </a:rPr>
              <a:t> </a:t>
            </a:r>
            <a:r>
              <a:rPr lang="ru-RU" sz="3600" dirty="0" err="1">
                <a:latin typeface="Monotype Corsiva" pitchFamily="66" charset="0"/>
              </a:rPr>
              <a:t>творче</a:t>
            </a:r>
            <a:r>
              <a:rPr lang="ru-RU" sz="3600" dirty="0">
                <a:latin typeface="Monotype Corsiva" pitchFamily="66" charset="0"/>
              </a:rPr>
              <a:t> </a:t>
            </a:r>
            <a:r>
              <a:rPr lang="ru-RU" sz="3600" dirty="0" err="1">
                <a:latin typeface="Monotype Corsiva" pitchFamily="66" charset="0"/>
              </a:rPr>
              <a:t>ставлення</a:t>
            </a:r>
            <a:r>
              <a:rPr lang="ru-RU" sz="3600" dirty="0">
                <a:latin typeface="Monotype Corsiva" pitchFamily="66" charset="0"/>
              </a:rPr>
              <a:t> до </a:t>
            </a:r>
            <a:r>
              <a:rPr lang="ru-RU" sz="3600" dirty="0" err="1">
                <a:latin typeface="Monotype Corsiva" pitchFamily="66" charset="0"/>
              </a:rPr>
              <a:t>праці</a:t>
            </a:r>
            <a:r>
              <a:rPr lang="ru-RU" sz="3600" dirty="0">
                <a:latin typeface="Monotype Corsiva" pitchFamily="66" charset="0"/>
              </a:rPr>
              <a:t> і </a:t>
            </a:r>
            <a:r>
              <a:rPr lang="ru-RU" sz="3600" dirty="0" err="1">
                <a:latin typeface="Monotype Corsiva" pitchFamily="66" charset="0"/>
              </a:rPr>
              <a:t>високі</a:t>
            </a:r>
            <a:r>
              <a:rPr lang="ru-RU" sz="3600" dirty="0">
                <a:latin typeface="Monotype Corsiva" pitchFamily="66" charset="0"/>
              </a:rPr>
              <a:t> </a:t>
            </a:r>
            <a:r>
              <a:rPr lang="ru-RU" sz="3600" dirty="0" err="1">
                <a:latin typeface="Monotype Corsiva" pitchFamily="66" charset="0"/>
              </a:rPr>
              <a:t>вимоги</a:t>
            </a:r>
            <a:r>
              <a:rPr lang="ru-RU" sz="3600" dirty="0">
                <a:latin typeface="Monotype Corsiva" pitchFamily="66" charset="0"/>
              </a:rPr>
              <a:t> до </a:t>
            </a:r>
            <a:r>
              <a:rPr lang="ru-RU" sz="3600" dirty="0" err="1">
                <a:latin typeface="Monotype Corsiva" pitchFamily="66" charset="0"/>
              </a:rPr>
              <a:t>людських</a:t>
            </a:r>
            <a:r>
              <a:rPr lang="ru-RU" sz="3600" dirty="0">
                <a:latin typeface="Monotype Corsiva" pitchFamily="66" charset="0"/>
              </a:rPr>
              <a:t> </a:t>
            </a:r>
            <a:r>
              <a:rPr lang="ru-RU" sz="3600" dirty="0" err="1">
                <a:latin typeface="Monotype Corsiva" pitchFamily="66" charset="0"/>
              </a:rPr>
              <a:t>відносин</a:t>
            </a:r>
            <a:r>
              <a:rPr lang="ru-RU" sz="3600" dirty="0">
                <a:latin typeface="Monotype Corsiva" pitchFamily="66" charset="0"/>
              </a:rPr>
              <a:t> на </a:t>
            </a:r>
            <a:r>
              <a:rPr lang="ru-RU" sz="3600" dirty="0" err="1">
                <a:latin typeface="Monotype Corsiva" pitchFamily="66" charset="0"/>
              </a:rPr>
              <a:t>роботі</a:t>
            </a:r>
            <a:r>
              <a:rPr lang="ru-RU" sz="3600" dirty="0">
                <a:latin typeface="Monotype Corsiva" pitchFamily="66" charset="0"/>
              </a:rPr>
              <a:t>.</a:t>
            </a:r>
          </a:p>
          <a:p>
            <a:pPr>
              <a:buFont typeface="Monotype Corsiva" pitchFamily="66" charset="0"/>
              <a:buChar char="†"/>
            </a:pPr>
            <a:r>
              <a:rPr lang="ru-RU" sz="3600" dirty="0" err="1" smtClean="0">
                <a:latin typeface="Monotype Corsiva" pitchFamily="66" charset="0"/>
              </a:rPr>
              <a:t>Важлива</a:t>
            </a:r>
            <a:r>
              <a:rPr lang="ru-RU" sz="3600" dirty="0" smtClean="0">
                <a:latin typeface="Monotype Corsiva" pitchFamily="66" charset="0"/>
              </a:rPr>
              <a:t> </a:t>
            </a:r>
            <a:r>
              <a:rPr lang="ru-RU" sz="3600" dirty="0" err="1">
                <a:latin typeface="Monotype Corsiva" pitchFamily="66" charset="0"/>
              </a:rPr>
              <a:t>особливість</a:t>
            </a:r>
            <a:r>
              <a:rPr lang="ru-RU" sz="3600" dirty="0">
                <a:latin typeface="Monotype Corsiva" pitchFamily="66" charset="0"/>
              </a:rPr>
              <a:t> НТР </a:t>
            </a:r>
            <a:r>
              <a:rPr lang="ru-RU" sz="3600" dirty="0" err="1">
                <a:latin typeface="Monotype Corsiva" pitchFamily="66" charset="0"/>
              </a:rPr>
              <a:t>полягає</a:t>
            </a:r>
            <a:r>
              <a:rPr lang="ru-RU" sz="3600" dirty="0">
                <a:latin typeface="Monotype Corsiva" pitchFamily="66" charset="0"/>
              </a:rPr>
              <a:t> </a:t>
            </a:r>
            <a:r>
              <a:rPr lang="ru-RU" sz="3600" dirty="0" err="1">
                <a:latin typeface="Monotype Corsiva" pitchFamily="66" charset="0"/>
              </a:rPr>
              <a:t>також</a:t>
            </a:r>
            <a:r>
              <a:rPr lang="ru-RU" sz="3600" dirty="0">
                <a:latin typeface="Monotype Corsiva" pitchFamily="66" charset="0"/>
              </a:rPr>
              <a:t> у </a:t>
            </a:r>
            <a:r>
              <a:rPr lang="ru-RU" sz="3600" dirty="0" err="1">
                <a:latin typeface="Monotype Corsiva" pitchFamily="66" charset="0"/>
              </a:rPr>
              <a:t>тім</a:t>
            </a:r>
            <a:r>
              <a:rPr lang="ru-RU" sz="3600" dirty="0">
                <a:latin typeface="Monotype Corsiva" pitchFamily="66" charset="0"/>
              </a:rPr>
              <a:t>, </a:t>
            </a:r>
            <a:r>
              <a:rPr lang="ru-RU" sz="3600" dirty="0" err="1">
                <a:latin typeface="Monotype Corsiva" pitchFamily="66" charset="0"/>
              </a:rPr>
              <a:t>що</a:t>
            </a:r>
            <a:r>
              <a:rPr lang="ru-RU" sz="3600" dirty="0">
                <a:latin typeface="Monotype Corsiva" pitchFamily="66" charset="0"/>
              </a:rPr>
              <a:t> вона </a:t>
            </a:r>
            <a:r>
              <a:rPr lang="ru-RU" sz="3600" dirty="0" err="1">
                <a:latin typeface="Monotype Corsiva" pitchFamily="66" charset="0"/>
              </a:rPr>
              <a:t>зародилася</a:t>
            </a:r>
            <a:r>
              <a:rPr lang="ru-RU" sz="3600" dirty="0">
                <a:latin typeface="Monotype Corsiva" pitchFamily="66" charset="0"/>
              </a:rPr>
              <a:t> і </a:t>
            </a:r>
            <a:r>
              <a:rPr lang="ru-RU" sz="3600" dirty="0" err="1">
                <a:latin typeface="Monotype Corsiva" pitchFamily="66" charset="0"/>
              </a:rPr>
              <a:t>продовжує</a:t>
            </a:r>
            <a:r>
              <a:rPr lang="ru-RU" sz="3600" dirty="0">
                <a:latin typeface="Monotype Corsiva" pitchFamily="66" charset="0"/>
              </a:rPr>
              <a:t> </a:t>
            </a:r>
            <a:r>
              <a:rPr lang="ru-RU" sz="3600" dirty="0" err="1">
                <a:latin typeface="Monotype Corsiva" pitchFamily="66" charset="0"/>
              </a:rPr>
              <a:t>розвиватися</a:t>
            </a:r>
            <a:r>
              <a:rPr lang="ru-RU" sz="3600" dirty="0">
                <a:latin typeface="Monotype Corsiva" pitchFamily="66" charset="0"/>
              </a:rPr>
              <a:t> </a:t>
            </a:r>
            <a:r>
              <a:rPr lang="ru-RU" sz="3600" dirty="0" err="1">
                <a:latin typeface="Monotype Corsiva" pitchFamily="66" charset="0"/>
              </a:rPr>
              <a:t>значною</a:t>
            </a:r>
            <a:r>
              <a:rPr lang="ru-RU" sz="3600" dirty="0">
                <a:latin typeface="Monotype Corsiva" pitchFamily="66" charset="0"/>
              </a:rPr>
              <a:t> </a:t>
            </a:r>
            <a:r>
              <a:rPr lang="ru-RU" sz="3600" dirty="0" err="1">
                <a:latin typeface="Monotype Corsiva" pitchFamily="66" charset="0"/>
              </a:rPr>
              <a:t>мірою</a:t>
            </a:r>
            <a:r>
              <a:rPr lang="ru-RU" sz="3600" dirty="0">
                <a:latin typeface="Monotype Corsiva" pitchFamily="66" charset="0"/>
              </a:rPr>
              <a:t> як </a:t>
            </a:r>
            <a:r>
              <a:rPr lang="ru-RU" sz="3600" dirty="0" err="1">
                <a:latin typeface="Monotype Corsiva" pitchFamily="66" charset="0"/>
              </a:rPr>
              <a:t>військово-технічна</a:t>
            </a:r>
            <a:r>
              <a:rPr lang="ru-RU" sz="3600" dirty="0">
                <a:latin typeface="Monotype Corsiva" pitchFamily="66" charset="0"/>
              </a:rPr>
              <a:t> </a:t>
            </a:r>
            <a:r>
              <a:rPr lang="ru-RU" sz="3600" dirty="0" err="1">
                <a:latin typeface="Monotype Corsiva" pitchFamily="66" charset="0"/>
              </a:rPr>
              <a:t>революція</a:t>
            </a:r>
            <a:r>
              <a:rPr lang="ru-RU" sz="3600" dirty="0">
                <a:latin typeface="Monotype Corsiva" pitchFamily="66" charset="0"/>
              </a:rPr>
              <a:t>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042604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err="1">
                <a:latin typeface="Monotype Corsiva" pitchFamily="66" charset="0"/>
              </a:rPr>
              <a:t>Сучасна</a:t>
            </a:r>
            <a:r>
              <a:rPr lang="ru-RU" sz="4000" dirty="0">
                <a:latin typeface="Monotype Corsiva" pitchFamily="66" charset="0"/>
              </a:rPr>
              <a:t> НТР </a:t>
            </a:r>
            <a:r>
              <a:rPr lang="ru-RU" sz="4000" dirty="0" err="1">
                <a:latin typeface="Monotype Corsiva" pitchFamily="66" charset="0"/>
              </a:rPr>
              <a:t>охоплює</a:t>
            </a:r>
            <a:r>
              <a:rPr lang="ru-RU" sz="4000" dirty="0">
                <a:latin typeface="Monotype Corsiva" pitchFamily="66" charset="0"/>
              </a:rPr>
              <a:t> </a:t>
            </a:r>
            <a:r>
              <a:rPr lang="ru-RU" sz="4000" dirty="0" err="1">
                <a:latin typeface="Monotype Corsiva" pitchFamily="66" charset="0"/>
              </a:rPr>
              <a:t>чотири</a:t>
            </a:r>
            <a:r>
              <a:rPr lang="ru-RU" sz="4000" dirty="0">
                <a:latin typeface="Monotype Corsiva" pitchFamily="66" charset="0"/>
              </a:rPr>
              <a:t> </a:t>
            </a:r>
            <a:r>
              <a:rPr lang="ru-RU" sz="4000" dirty="0" err="1">
                <a:latin typeface="Monotype Corsiva" pitchFamily="66" charset="0"/>
              </a:rPr>
              <a:t>головні</a:t>
            </a:r>
            <a:r>
              <a:rPr lang="ru-RU" sz="4000" dirty="0">
                <a:latin typeface="Monotype Corsiva" pitchFamily="66" charset="0"/>
              </a:rPr>
              <a:t> </a:t>
            </a:r>
            <a:r>
              <a:rPr lang="ru-RU" sz="4000" dirty="0" err="1">
                <a:latin typeface="Monotype Corsiva" pitchFamily="66" charset="0"/>
              </a:rPr>
              <a:t>складові</a:t>
            </a:r>
            <a:r>
              <a:rPr lang="ru-RU" sz="4000" dirty="0">
                <a:latin typeface="Monotype Corsiva" pitchFamily="66" charset="0"/>
              </a:rPr>
              <a:t> </a:t>
            </a:r>
            <a:r>
              <a:rPr lang="ru-RU" sz="4000" dirty="0" err="1">
                <a:latin typeface="Monotype Corsiva" pitchFamily="66" charset="0"/>
              </a:rPr>
              <a:t>частини</a:t>
            </a:r>
            <a:r>
              <a:rPr lang="ru-RU" sz="4000" dirty="0" smtClean="0">
                <a:latin typeface="Monotype Corsiva" pitchFamily="66" charset="0"/>
              </a:rPr>
              <a:t>:</a:t>
            </a:r>
            <a:r>
              <a:rPr lang="ru-RU" sz="1200" dirty="0">
                <a:latin typeface="Monotype Corsiva" pitchFamily="66" charset="0"/>
              </a:rPr>
              <a:t>	</a:t>
            </a:r>
          </a:p>
        </p:txBody>
      </p:sp>
      <p:sp>
        <p:nvSpPr>
          <p:cNvPr id="4" name="Выноска-облако 3"/>
          <p:cNvSpPr/>
          <p:nvPr/>
        </p:nvSpPr>
        <p:spPr>
          <a:xfrm>
            <a:off x="1835696" y="4502161"/>
            <a:ext cx="3000771" cy="1667400"/>
          </a:xfrm>
          <a:prstGeom prst="cloudCallout">
            <a:avLst>
              <a:gd name="adj1" fmla="val 27692"/>
              <a:gd name="adj2" fmla="val -20871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ru-RU" sz="6000" dirty="0">
                <a:latin typeface="Monotype Corsiva" pitchFamily="66" charset="0"/>
              </a:rPr>
              <a:t>науку</a:t>
            </a:r>
            <a:endParaRPr lang="ru-RU" sz="6000" dirty="0"/>
          </a:p>
        </p:txBody>
      </p:sp>
      <p:sp>
        <p:nvSpPr>
          <p:cNvPr id="5" name="Выноска-облако 4"/>
          <p:cNvSpPr/>
          <p:nvPr/>
        </p:nvSpPr>
        <p:spPr>
          <a:xfrm>
            <a:off x="251520" y="3068960"/>
            <a:ext cx="3384376" cy="1326772"/>
          </a:xfrm>
          <a:prstGeom prst="cloudCallout">
            <a:avLst>
              <a:gd name="adj1" fmla="val 54559"/>
              <a:gd name="adj2" fmla="val -14002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ru-RU" sz="3600" dirty="0" err="1">
                <a:latin typeface="Monotype Corsiva" pitchFamily="66" charset="0"/>
              </a:rPr>
              <a:t>техніку</a:t>
            </a:r>
            <a:r>
              <a:rPr lang="ru-RU" sz="3600" dirty="0">
                <a:latin typeface="Monotype Corsiva" pitchFamily="66" charset="0"/>
              </a:rPr>
              <a:t> і </a:t>
            </a:r>
            <a:r>
              <a:rPr lang="ru-RU" sz="3600" dirty="0" err="1">
                <a:latin typeface="Monotype Corsiva" pitchFamily="66" charset="0"/>
              </a:rPr>
              <a:t>технологію</a:t>
            </a:r>
            <a:endParaRPr lang="ru-RU" sz="3600" dirty="0"/>
          </a:p>
        </p:txBody>
      </p:sp>
      <p:sp>
        <p:nvSpPr>
          <p:cNvPr id="6" name="Выноска-облако 5"/>
          <p:cNvSpPr/>
          <p:nvPr/>
        </p:nvSpPr>
        <p:spPr>
          <a:xfrm>
            <a:off x="4836467" y="4797152"/>
            <a:ext cx="3731469" cy="1188133"/>
          </a:xfrm>
          <a:prstGeom prst="cloudCallout">
            <a:avLst>
              <a:gd name="adj1" fmla="val -59184"/>
              <a:gd name="adj2" fmla="val -28985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ru-RU" sz="3600" dirty="0" err="1">
                <a:latin typeface="Monotype Corsiva" pitchFamily="66" charset="0"/>
              </a:rPr>
              <a:t>виробництво</a:t>
            </a:r>
            <a:endParaRPr lang="ru-RU" sz="3600" dirty="0"/>
          </a:p>
        </p:txBody>
      </p:sp>
      <p:sp>
        <p:nvSpPr>
          <p:cNvPr id="7" name="Выноска-облако 6"/>
          <p:cNvSpPr/>
          <p:nvPr/>
        </p:nvSpPr>
        <p:spPr>
          <a:xfrm>
            <a:off x="5796136" y="3068961"/>
            <a:ext cx="2952328" cy="1547944"/>
          </a:xfrm>
          <a:prstGeom prst="cloudCallout">
            <a:avLst>
              <a:gd name="adj1" fmla="val -76119"/>
              <a:gd name="adj2" fmla="val -12482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ru-RU" sz="3200" dirty="0" err="1">
                <a:latin typeface="Monotype Corsiva" pitchFamily="66" charset="0"/>
              </a:rPr>
              <a:t>управління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21154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6552728"/>
          </a:xfrm>
        </p:spPr>
        <p:txBody>
          <a:bodyPr/>
          <a:lstStyle/>
          <a:p>
            <a:pPr marL="0" indent="0" algn="ctr">
              <a:buNone/>
            </a:pPr>
            <a:r>
              <a:rPr lang="ru-RU" sz="4800" dirty="0" err="1">
                <a:latin typeface="Monotype Corsiva" pitchFamily="66" charset="0"/>
              </a:rPr>
              <a:t>Виробництво</a:t>
            </a:r>
            <a:r>
              <a:rPr lang="ru-RU" sz="4800" dirty="0">
                <a:latin typeface="Monotype Corsiva" pitchFamily="66" charset="0"/>
              </a:rPr>
              <a:t> </a:t>
            </a:r>
            <a:r>
              <a:rPr lang="ru-RU" sz="4800" dirty="0" err="1">
                <a:latin typeface="Monotype Corsiva" pitchFamily="66" charset="0"/>
              </a:rPr>
              <a:t>стає</a:t>
            </a:r>
            <a:r>
              <a:rPr lang="ru-RU" sz="4800" dirty="0">
                <a:latin typeface="Monotype Corsiva" pitchFamily="66" charset="0"/>
              </a:rPr>
              <a:t> усе </a:t>
            </a:r>
            <a:r>
              <a:rPr lang="ru-RU" sz="4800" dirty="0" err="1">
                <a:latin typeface="Monotype Corsiva" pitchFamily="66" charset="0"/>
              </a:rPr>
              <a:t>більше</a:t>
            </a:r>
            <a:r>
              <a:rPr lang="ru-RU" sz="4800" dirty="0">
                <a:latin typeface="Monotype Corsiva" pitchFamily="66" charset="0"/>
              </a:rPr>
              <a:t> </a:t>
            </a:r>
            <a:r>
              <a:rPr lang="ru-RU" sz="4800" dirty="0" err="1">
                <a:latin typeface="Monotype Corsiva" pitchFamily="66" charset="0"/>
              </a:rPr>
              <a:t>наукоємним</a:t>
            </a:r>
            <a:r>
              <a:rPr lang="ru-RU" sz="4800" dirty="0">
                <a:latin typeface="Monotype Corsiva" pitchFamily="66" charset="0"/>
              </a:rPr>
              <a:t>. </a:t>
            </a:r>
            <a:r>
              <a:rPr lang="ru-RU" sz="4800" dirty="0" err="1">
                <a:latin typeface="Monotype Corsiva" pitchFamily="66" charset="0"/>
              </a:rPr>
              <a:t>Надзвичайно</a:t>
            </a:r>
            <a:r>
              <a:rPr lang="ru-RU" sz="4800" dirty="0">
                <a:latin typeface="Monotype Corsiva" pitchFamily="66" charset="0"/>
              </a:rPr>
              <a:t> </a:t>
            </a:r>
            <a:r>
              <a:rPr lang="ru-RU" sz="4800" dirty="0" err="1">
                <a:latin typeface="Monotype Corsiva" pitchFamily="66" charset="0"/>
              </a:rPr>
              <a:t>важливим</a:t>
            </a:r>
            <a:r>
              <a:rPr lang="ru-RU" sz="4800" dirty="0">
                <a:latin typeface="Monotype Corsiva" pitchFamily="66" charset="0"/>
              </a:rPr>
              <a:t> </a:t>
            </a:r>
            <a:r>
              <a:rPr lang="ru-RU" sz="4800" dirty="0" err="1">
                <a:latin typeface="Monotype Corsiva" pitchFamily="66" charset="0"/>
              </a:rPr>
              <a:t>економічним</a:t>
            </a:r>
            <a:r>
              <a:rPr lang="ru-RU" sz="4800" dirty="0">
                <a:latin typeface="Monotype Corsiva" pitchFamily="66" charset="0"/>
              </a:rPr>
              <a:t> </a:t>
            </a:r>
            <a:r>
              <a:rPr lang="ru-RU" sz="4800" dirty="0" err="1">
                <a:latin typeface="Monotype Corsiva" pitchFamily="66" charset="0"/>
              </a:rPr>
              <a:t>показником</a:t>
            </a:r>
            <a:r>
              <a:rPr lang="ru-RU" sz="4800" dirty="0">
                <a:latin typeface="Monotype Corsiva" pitchFamily="66" charset="0"/>
              </a:rPr>
              <a:t> </a:t>
            </a:r>
            <a:r>
              <a:rPr lang="ru-RU" sz="4800" dirty="0" err="1" smtClean="0">
                <a:latin typeface="Monotype Corsiva" pitchFamily="66" charset="0"/>
              </a:rPr>
              <a:t>наукоємності</a:t>
            </a:r>
            <a:r>
              <a:rPr lang="ru-RU" sz="4800" dirty="0" smtClean="0">
                <a:latin typeface="Monotype Corsiva" pitchFamily="66" charset="0"/>
              </a:rPr>
              <a:t> </a:t>
            </a:r>
            <a:r>
              <a:rPr lang="ru-RU" sz="4800" dirty="0">
                <a:latin typeface="Monotype Corsiva" pitchFamily="66" charset="0"/>
              </a:rPr>
              <a:t>в </a:t>
            </a:r>
            <a:r>
              <a:rPr lang="ru-RU" sz="4800" dirty="0" err="1">
                <a:latin typeface="Monotype Corsiva" pitchFamily="66" charset="0"/>
              </a:rPr>
              <a:t>епоху</a:t>
            </a:r>
            <a:r>
              <a:rPr lang="ru-RU" sz="4800" dirty="0">
                <a:latin typeface="Monotype Corsiva" pitchFamily="66" charset="0"/>
              </a:rPr>
              <a:t> НТР </a:t>
            </a:r>
            <a:r>
              <a:rPr lang="ru-RU" sz="4800" dirty="0" err="1">
                <a:latin typeface="Monotype Corsiva" pitchFamily="66" charset="0"/>
              </a:rPr>
              <a:t>стають</a:t>
            </a:r>
            <a:r>
              <a:rPr lang="ru-RU" sz="4800" dirty="0">
                <a:latin typeface="Monotype Corsiva" pitchFamily="66" charset="0"/>
              </a:rPr>
              <a:t> </a:t>
            </a:r>
            <a:r>
              <a:rPr lang="ru-RU" sz="4800" dirty="0" err="1">
                <a:latin typeface="Monotype Corsiva" pitchFamily="66" charset="0"/>
              </a:rPr>
              <a:t>витрати</a:t>
            </a:r>
            <a:r>
              <a:rPr lang="ru-RU" sz="4800" dirty="0">
                <a:latin typeface="Monotype Corsiva" pitchFamily="66" charset="0"/>
              </a:rPr>
              <a:t> на НДДКР. </a:t>
            </a:r>
            <a:r>
              <a:rPr lang="ru-RU" sz="4800" dirty="0" err="1">
                <a:latin typeface="Monotype Corsiva" pitchFamily="66" charset="0"/>
              </a:rPr>
              <a:t>Більша</a:t>
            </a:r>
            <a:r>
              <a:rPr lang="ru-RU" sz="4800" dirty="0">
                <a:latin typeface="Monotype Corsiva" pitchFamily="66" charset="0"/>
              </a:rPr>
              <a:t> </a:t>
            </a:r>
            <a:r>
              <a:rPr lang="ru-RU" sz="4800" dirty="0" err="1">
                <a:latin typeface="Monotype Corsiva" pitchFamily="66" charset="0"/>
              </a:rPr>
              <a:t>частка</a:t>
            </a:r>
            <a:r>
              <a:rPr lang="ru-RU" sz="4800" dirty="0">
                <a:latin typeface="Monotype Corsiva" pitchFamily="66" charset="0"/>
              </a:rPr>
              <a:t> (85 %) таких </a:t>
            </a:r>
            <a:r>
              <a:rPr lang="ru-RU" sz="4800" dirty="0" err="1">
                <a:latin typeface="Monotype Corsiva" pitchFamily="66" charset="0"/>
              </a:rPr>
              <a:t>витрат</a:t>
            </a:r>
            <a:r>
              <a:rPr lang="ru-RU" sz="4800" dirty="0">
                <a:latin typeface="Monotype Corsiva" pitchFamily="66" charset="0"/>
              </a:rPr>
              <a:t> у </a:t>
            </a:r>
            <a:r>
              <a:rPr lang="ru-RU" sz="4800" dirty="0" err="1">
                <a:latin typeface="Monotype Corsiva" pitchFamily="66" charset="0"/>
              </a:rPr>
              <a:t>розвинутих</a:t>
            </a:r>
            <a:r>
              <a:rPr lang="ru-RU" sz="4800" dirty="0">
                <a:latin typeface="Monotype Corsiva" pitchFamily="66" charset="0"/>
              </a:rPr>
              <a:t> </a:t>
            </a:r>
            <a:r>
              <a:rPr lang="ru-RU" sz="4800" dirty="0" err="1">
                <a:latin typeface="Monotype Corsiva" pitchFamily="66" charset="0"/>
              </a:rPr>
              <a:t>країнах-припадає</a:t>
            </a:r>
            <a:r>
              <a:rPr lang="ru-RU" sz="4800" dirty="0">
                <a:latin typeface="Monotype Corsiva" pitchFamily="66" charset="0"/>
              </a:rPr>
              <a:t> на США, </a:t>
            </a:r>
            <a:r>
              <a:rPr lang="ru-RU" sz="4800" dirty="0" err="1">
                <a:latin typeface="Monotype Corsiva" pitchFamily="66" charset="0"/>
              </a:rPr>
              <a:t>Японію</a:t>
            </a:r>
            <a:r>
              <a:rPr lang="ru-RU" sz="4800" dirty="0">
                <a:latin typeface="Monotype Corsiva" pitchFamily="66" charset="0"/>
              </a:rPr>
              <a:t>, </a:t>
            </a:r>
            <a:r>
              <a:rPr lang="ru-RU" sz="4800" dirty="0" err="1">
                <a:latin typeface="Monotype Corsiva" pitchFamily="66" charset="0"/>
              </a:rPr>
              <a:t>Німеччину</a:t>
            </a:r>
            <a:r>
              <a:rPr lang="ru-RU" sz="4800" dirty="0">
                <a:latin typeface="Monotype Corsiva" pitchFamily="66" charset="0"/>
              </a:rPr>
              <a:t>, </a:t>
            </a:r>
            <a:r>
              <a:rPr lang="ru-RU" sz="4800" dirty="0" err="1">
                <a:latin typeface="Monotype Corsiva" pitchFamily="66" charset="0"/>
              </a:rPr>
              <a:t>Францію</a:t>
            </a:r>
            <a:r>
              <a:rPr lang="ru-RU" sz="4800" dirty="0">
                <a:latin typeface="Monotype Corsiva" pitchFamily="66" charset="0"/>
              </a:rPr>
              <a:t> і </a:t>
            </a:r>
            <a:r>
              <a:rPr lang="ru-RU" sz="4800" dirty="0" err="1">
                <a:latin typeface="Monotype Corsiva" pitchFamily="66" charset="0"/>
              </a:rPr>
              <a:t>Велику</a:t>
            </a:r>
            <a:r>
              <a:rPr lang="ru-RU" sz="4800" dirty="0">
                <a:latin typeface="Monotype Corsiva" pitchFamily="66" charset="0"/>
              </a:rPr>
              <a:t> </a:t>
            </a:r>
            <a:r>
              <a:rPr lang="ru-RU" sz="4800" dirty="0" err="1">
                <a:latin typeface="Monotype Corsiva" pitchFamily="66" charset="0"/>
              </a:rPr>
              <a:t>Британію</a:t>
            </a:r>
            <a:r>
              <a:rPr lang="ru-RU" sz="4800" dirty="0">
                <a:latin typeface="Monotype Corsiva" pitchFamily="66" charset="0"/>
              </a:rPr>
              <a:t>.</a:t>
            </a:r>
          </a:p>
          <a:p>
            <a:pPr marL="0" indent="0" algn="ctr">
              <a:buNone/>
            </a:pPr>
            <a:r>
              <a:rPr lang="ru-RU" sz="4800" dirty="0">
                <a:latin typeface="Monotype Corsiva" pitchFamily="66" charset="0"/>
              </a:rPr>
              <a:t>	</a:t>
            </a:r>
          </a:p>
          <a:p>
            <a:pPr marL="0" indent="0" algn="ctr">
              <a:buNone/>
            </a:pPr>
            <a:r>
              <a:rPr lang="ru-RU" sz="4800" dirty="0">
                <a:latin typeface="Monotype Corsiva" pitchFamily="66" charset="0"/>
              </a:rPr>
              <a:t>	</a:t>
            </a:r>
            <a:r>
              <a:rPr lang="ru-RU" sz="1600" dirty="0"/>
              <a:t>	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341710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4656"/>
          </a:xfrm>
        </p:spPr>
        <p:txBody>
          <a:bodyPr/>
          <a:lstStyle/>
          <a:p>
            <a:pPr marL="0" indent="0">
              <a:buNone/>
            </a:pPr>
            <a:r>
              <a:rPr lang="ru-RU" sz="4800" dirty="0">
                <a:latin typeface="Monotype Corsiva" pitchFamily="66" charset="0"/>
              </a:rPr>
              <a:t>	</a:t>
            </a:r>
            <a:r>
              <a:rPr lang="ru-RU" sz="4800" dirty="0" err="1" smtClean="0">
                <a:latin typeface="Monotype Corsiva" pitchFamily="66" charset="0"/>
              </a:rPr>
              <a:t>Революційний</a:t>
            </a:r>
            <a:r>
              <a:rPr lang="ru-RU" sz="4800" dirty="0" smtClean="0">
                <a:latin typeface="Monotype Corsiva" pitchFamily="66" charset="0"/>
              </a:rPr>
              <a:t> </a:t>
            </a:r>
            <a:r>
              <a:rPr lang="ru-RU" sz="4800" dirty="0">
                <a:latin typeface="Monotype Corsiva" pitchFamily="66" charset="0"/>
              </a:rPr>
              <a:t>шлях </a:t>
            </a:r>
            <a:r>
              <a:rPr lang="ru-RU" sz="4800" dirty="0" err="1">
                <a:latin typeface="Monotype Corsiva" pitchFamily="66" charset="0"/>
              </a:rPr>
              <a:t>полягає</a:t>
            </a:r>
            <a:r>
              <a:rPr lang="ru-RU" sz="4800" dirty="0">
                <a:latin typeface="Monotype Corsiva" pitchFamily="66" charset="0"/>
              </a:rPr>
              <a:t> в </a:t>
            </a:r>
            <a:r>
              <a:rPr lang="ru-RU" sz="4800" dirty="0" err="1">
                <a:latin typeface="Monotype Corsiva" pitchFamily="66" charset="0"/>
              </a:rPr>
              <a:t>переході</a:t>
            </a:r>
            <a:r>
              <a:rPr lang="ru-RU" sz="4800" dirty="0">
                <a:latin typeface="Monotype Corsiva" pitchFamily="66" charset="0"/>
              </a:rPr>
              <a:t> до </a:t>
            </a:r>
            <a:r>
              <a:rPr lang="ru-RU" sz="4800" dirty="0" err="1">
                <a:latin typeface="Monotype Corsiva" pitchFamily="66" charset="0"/>
              </a:rPr>
              <a:t>принципово</a:t>
            </a:r>
            <a:r>
              <a:rPr lang="ru-RU" sz="4800" dirty="0">
                <a:latin typeface="Monotype Corsiva" pitchFamily="66" charset="0"/>
              </a:rPr>
              <a:t> </a:t>
            </a:r>
            <a:r>
              <a:rPr lang="ru-RU" sz="4800" dirty="0" err="1">
                <a:latin typeface="Monotype Corsiva" pitchFamily="66" charset="0"/>
              </a:rPr>
              <a:t>нових</a:t>
            </a:r>
            <a:r>
              <a:rPr lang="ru-RU" sz="4800" dirty="0">
                <a:latin typeface="Monotype Corsiva" pitchFamily="66" charset="0"/>
              </a:rPr>
              <a:t> </a:t>
            </a:r>
            <a:r>
              <a:rPr lang="ru-RU" sz="4800" dirty="0" err="1">
                <a:latin typeface="Monotype Corsiva" pitchFamily="66" charset="0"/>
              </a:rPr>
              <a:t>технік</a:t>
            </a:r>
            <a:r>
              <a:rPr lang="ru-RU" sz="4800" dirty="0">
                <a:latin typeface="Monotype Corsiva" pitchFamily="66" charset="0"/>
              </a:rPr>
              <a:t> і </a:t>
            </a:r>
            <a:r>
              <a:rPr lang="ru-RU" sz="4800" dirty="0" err="1">
                <a:latin typeface="Monotype Corsiva" pitchFamily="66" charset="0"/>
              </a:rPr>
              <a:t>технологій</a:t>
            </a:r>
            <a:r>
              <a:rPr lang="ru-RU" sz="4800" dirty="0">
                <a:latin typeface="Monotype Corsiva" pitchFamily="66" charset="0"/>
              </a:rPr>
              <a:t>. </a:t>
            </a:r>
            <a:r>
              <a:rPr lang="ru-RU" sz="4800" dirty="0" err="1">
                <a:latin typeface="Monotype Corsiva" pitchFamily="66" charset="0"/>
              </a:rPr>
              <a:t>Найяскравіший</a:t>
            </a:r>
            <a:r>
              <a:rPr lang="ru-RU" sz="4800" dirty="0">
                <a:latin typeface="Monotype Corsiva" pitchFamily="66" charset="0"/>
              </a:rPr>
              <a:t> </a:t>
            </a:r>
            <a:r>
              <a:rPr lang="ru-RU" sz="4800" dirty="0" err="1">
                <a:latin typeface="Monotype Corsiva" pitchFamily="66" charset="0"/>
              </a:rPr>
              <a:t>прояв</a:t>
            </a:r>
            <a:r>
              <a:rPr lang="ru-RU" sz="4800" dirty="0">
                <a:latin typeface="Monotype Corsiva" pitchFamily="66" charset="0"/>
              </a:rPr>
              <a:t> </a:t>
            </a:r>
            <a:r>
              <a:rPr lang="ru-RU" sz="4800" dirty="0" err="1">
                <a:latin typeface="Monotype Corsiva" pitchFamily="66" charset="0"/>
              </a:rPr>
              <a:t>революційний</a:t>
            </a:r>
            <a:r>
              <a:rPr lang="ru-RU" sz="4800" dirty="0">
                <a:latin typeface="Monotype Corsiva" pitchFamily="66" charset="0"/>
              </a:rPr>
              <a:t> шлях </a:t>
            </a:r>
            <a:r>
              <a:rPr lang="ru-RU" sz="4800" dirty="0" err="1">
                <a:latin typeface="Monotype Corsiva" pitchFamily="66" charset="0"/>
              </a:rPr>
              <a:t>має</a:t>
            </a:r>
            <a:r>
              <a:rPr lang="ru-RU" sz="4800" dirty="0">
                <a:latin typeface="Monotype Corsiva" pitchFamily="66" charset="0"/>
              </a:rPr>
              <a:t> у </a:t>
            </a:r>
            <a:r>
              <a:rPr lang="ru-RU" sz="4800" dirty="0" err="1">
                <a:latin typeface="Monotype Corsiva" pitchFamily="66" charset="0"/>
              </a:rPr>
              <a:t>виробництві</a:t>
            </a:r>
            <a:r>
              <a:rPr lang="ru-RU" sz="4800" dirty="0">
                <a:latin typeface="Monotype Corsiva" pitchFamily="66" charset="0"/>
              </a:rPr>
              <a:t> та </a:t>
            </a:r>
            <a:r>
              <a:rPr lang="ru-RU" sz="4800" dirty="0" err="1">
                <a:latin typeface="Monotype Corsiva" pitchFamily="66" charset="0"/>
              </a:rPr>
              <a:t>використанні</a:t>
            </a:r>
            <a:r>
              <a:rPr lang="ru-RU" sz="4800" dirty="0">
                <a:latin typeface="Monotype Corsiva" pitchFamily="66" charset="0"/>
              </a:rPr>
              <a:t> </a:t>
            </a:r>
            <a:r>
              <a:rPr lang="ru-RU" sz="4800" dirty="0" err="1">
                <a:latin typeface="Monotype Corsiva" pitchFamily="66" charset="0"/>
              </a:rPr>
              <a:t>електронної</a:t>
            </a:r>
            <a:r>
              <a:rPr lang="ru-RU" sz="4800" dirty="0">
                <a:latin typeface="Monotype Corsiva" pitchFamily="66" charset="0"/>
              </a:rPr>
              <a:t> (</a:t>
            </a:r>
            <a:r>
              <a:rPr lang="ru-RU" sz="4800" dirty="0" err="1">
                <a:latin typeface="Monotype Corsiva" pitchFamily="66" charset="0"/>
              </a:rPr>
              <a:t>передусім</a:t>
            </a:r>
            <a:r>
              <a:rPr lang="ru-RU" sz="4800" dirty="0">
                <a:latin typeface="Monotype Corsiva" pitchFamily="66" charset="0"/>
              </a:rPr>
              <a:t>, </a:t>
            </a:r>
            <a:r>
              <a:rPr lang="ru-RU" sz="4800" dirty="0" err="1">
                <a:latin typeface="Monotype Corsiva" pitchFamily="66" charset="0"/>
              </a:rPr>
              <a:t>мікро-електронної</a:t>
            </a:r>
            <a:r>
              <a:rPr lang="ru-RU" sz="4800" dirty="0">
                <a:latin typeface="Monotype Corsiva" pitchFamily="66" charset="0"/>
              </a:rPr>
              <a:t>) </a:t>
            </a:r>
            <a:r>
              <a:rPr lang="ru-RU" sz="4800" dirty="0" err="1">
                <a:latin typeface="Monotype Corsiva" pitchFamily="66" charset="0"/>
              </a:rPr>
              <a:t>техніки</a:t>
            </a:r>
            <a:r>
              <a:rPr lang="ru-RU" sz="4800" dirty="0">
                <a:latin typeface="Monotype Corsiva" pitchFamily="66" charset="0"/>
              </a:rPr>
              <a:t>.</a:t>
            </a:r>
          </a:p>
          <a:p>
            <a:pPr marL="0" indent="0">
              <a:buNone/>
            </a:pP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267329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err="1">
                <a:latin typeface="Monotype Corsiva" pitchFamily="66" charset="0"/>
              </a:rPr>
              <a:t>Техніка</a:t>
            </a:r>
            <a:r>
              <a:rPr lang="ru-RU" sz="4000" dirty="0">
                <a:latin typeface="Monotype Corsiva" pitchFamily="66" charset="0"/>
              </a:rPr>
              <a:t> і </a:t>
            </a:r>
            <a:r>
              <a:rPr lang="ru-RU" sz="4000" dirty="0" err="1">
                <a:latin typeface="Monotype Corsiva" pitchFamily="66" charset="0"/>
              </a:rPr>
              <a:t>технологія</a:t>
            </a:r>
            <a:r>
              <a:rPr lang="ru-RU" sz="4000" dirty="0">
                <a:latin typeface="Monotype Corsiva" pitchFamily="66" charset="0"/>
              </a:rPr>
              <a:t> в </a:t>
            </a:r>
            <a:r>
              <a:rPr lang="ru-RU" sz="4000" dirty="0" err="1">
                <a:latin typeface="Monotype Corsiva" pitchFamily="66" charset="0"/>
              </a:rPr>
              <a:t>епоху</a:t>
            </a:r>
            <a:r>
              <a:rPr lang="ru-RU" sz="4000" dirty="0">
                <a:latin typeface="Monotype Corsiva" pitchFamily="66" charset="0"/>
              </a:rPr>
              <a:t> НТР </a:t>
            </a:r>
            <a:r>
              <a:rPr lang="ru-RU" sz="4000" dirty="0" err="1">
                <a:latin typeface="Monotype Corsiva" pitchFamily="66" charset="0"/>
              </a:rPr>
              <a:t>розвиваються</a:t>
            </a:r>
            <a:r>
              <a:rPr lang="ru-RU" sz="4000" dirty="0">
                <a:latin typeface="Monotype Corsiva" pitchFamily="66" charset="0"/>
              </a:rPr>
              <a:t> </a:t>
            </a:r>
            <a:r>
              <a:rPr lang="ru-RU" sz="4000" dirty="0" err="1">
                <a:latin typeface="Monotype Corsiva" pitchFamily="66" charset="0"/>
              </a:rPr>
              <a:t>еволюційним</a:t>
            </a:r>
            <a:r>
              <a:rPr lang="ru-RU" sz="4000" dirty="0">
                <a:latin typeface="Monotype Corsiva" pitchFamily="66" charset="0"/>
              </a:rPr>
              <a:t> та </a:t>
            </a:r>
            <a:r>
              <a:rPr lang="ru-RU" sz="4000" dirty="0" err="1">
                <a:latin typeface="Monotype Corsiva" pitchFamily="66" charset="0"/>
              </a:rPr>
              <a:t>революційним</a:t>
            </a:r>
            <a:r>
              <a:rPr lang="ru-RU" sz="4000" dirty="0">
                <a:latin typeface="Monotype Corsiva" pitchFamily="66" charset="0"/>
              </a:rPr>
              <a:t> шляхами. </a:t>
            </a:r>
            <a:r>
              <a:rPr lang="ru-RU" sz="4000" dirty="0" err="1">
                <a:latin typeface="Monotype Corsiva" pitchFamily="66" charset="0"/>
              </a:rPr>
              <a:t>Еволюційний</a:t>
            </a:r>
            <a:r>
              <a:rPr lang="ru-RU" sz="4000" dirty="0">
                <a:latin typeface="Monotype Corsiva" pitchFamily="66" charset="0"/>
              </a:rPr>
              <a:t> шлях </a:t>
            </a:r>
            <a:r>
              <a:rPr lang="ru-RU" sz="4000" dirty="0" err="1">
                <a:latin typeface="Monotype Corsiva" pitchFamily="66" charset="0"/>
              </a:rPr>
              <a:t>полягає</a:t>
            </a:r>
            <a:r>
              <a:rPr lang="ru-RU" sz="4000" dirty="0">
                <a:latin typeface="Monotype Corsiva" pitchFamily="66" charset="0"/>
              </a:rPr>
              <a:t> у </a:t>
            </a:r>
            <a:r>
              <a:rPr lang="ru-RU" sz="4000" dirty="0" err="1">
                <a:latin typeface="Monotype Corsiva" pitchFamily="66" charset="0"/>
              </a:rPr>
              <a:t>подальшому</a:t>
            </a:r>
            <a:r>
              <a:rPr lang="ru-RU" sz="4000" dirty="0">
                <a:latin typeface="Monotype Corsiva" pitchFamily="66" charset="0"/>
              </a:rPr>
              <a:t> </a:t>
            </a:r>
            <a:r>
              <a:rPr lang="ru-RU" sz="4000" dirty="0" err="1">
                <a:latin typeface="Monotype Corsiva" pitchFamily="66" charset="0"/>
              </a:rPr>
              <a:t>удосконалюванні</a:t>
            </a:r>
            <a:r>
              <a:rPr lang="ru-RU" sz="4000" dirty="0">
                <a:latin typeface="Monotype Corsiva" pitchFamily="66" charset="0"/>
              </a:rPr>
              <a:t> уже </a:t>
            </a:r>
            <a:r>
              <a:rPr lang="ru-RU" sz="4000" dirty="0" err="1">
                <a:latin typeface="Monotype Corsiva" pitchFamily="66" charset="0"/>
              </a:rPr>
              <a:t>відомих</a:t>
            </a:r>
            <a:r>
              <a:rPr lang="ru-RU" sz="4000" dirty="0">
                <a:latin typeface="Monotype Corsiva" pitchFamily="66" charset="0"/>
              </a:rPr>
              <a:t> </a:t>
            </a:r>
            <a:r>
              <a:rPr lang="ru-RU" sz="4000" dirty="0" err="1">
                <a:latin typeface="Monotype Corsiva" pitchFamily="66" charset="0"/>
              </a:rPr>
              <a:t>технік</a:t>
            </a:r>
            <a:r>
              <a:rPr lang="ru-RU" sz="4000" dirty="0">
                <a:latin typeface="Monotype Corsiva" pitchFamily="66" charset="0"/>
              </a:rPr>
              <a:t> і </a:t>
            </a:r>
            <a:r>
              <a:rPr lang="ru-RU" sz="4000" dirty="0" err="1">
                <a:latin typeface="Monotype Corsiva" pitchFamily="66" charset="0"/>
              </a:rPr>
              <a:t>технологій</a:t>
            </a:r>
            <a:r>
              <a:rPr lang="ru-RU" sz="4000" dirty="0">
                <a:latin typeface="Monotype Corsiva" pitchFamily="66" charset="0"/>
              </a:rPr>
              <a:t>. Прикладами </a:t>
            </a:r>
            <a:r>
              <a:rPr lang="ru-RU" sz="4000" dirty="0" err="1">
                <a:latin typeface="Monotype Corsiva" pitchFamily="66" charset="0"/>
              </a:rPr>
              <a:t>можуть</a:t>
            </a:r>
            <a:r>
              <a:rPr lang="ru-RU" sz="4000" dirty="0">
                <a:latin typeface="Monotype Corsiva" pitchFamily="66" charset="0"/>
              </a:rPr>
              <a:t> </a:t>
            </a:r>
            <a:r>
              <a:rPr lang="ru-RU" sz="4000" dirty="0" err="1">
                <a:latin typeface="Monotype Corsiva" pitchFamily="66" charset="0"/>
              </a:rPr>
              <a:t>слугувати</a:t>
            </a:r>
            <a:r>
              <a:rPr lang="ru-RU" sz="4000" dirty="0">
                <a:latin typeface="Monotype Corsiva" pitchFamily="66" charset="0"/>
              </a:rPr>
              <a:t> </a:t>
            </a:r>
            <a:r>
              <a:rPr lang="ru-RU" sz="4000" dirty="0" err="1">
                <a:latin typeface="Monotype Corsiva" pitchFamily="66" charset="0"/>
              </a:rPr>
              <a:t>збільшення</a:t>
            </a:r>
            <a:r>
              <a:rPr lang="ru-RU" sz="4000" dirty="0">
                <a:latin typeface="Monotype Corsiva" pitchFamily="66" charset="0"/>
              </a:rPr>
              <a:t> </a:t>
            </a:r>
            <a:r>
              <a:rPr lang="ru-RU" sz="4000" dirty="0" err="1">
                <a:latin typeface="Monotype Corsiva" pitchFamily="66" charset="0"/>
              </a:rPr>
              <a:t>потужності</a:t>
            </a:r>
            <a:r>
              <a:rPr lang="ru-RU" sz="4000" dirty="0">
                <a:latin typeface="Monotype Corsiva" pitchFamily="66" charset="0"/>
              </a:rPr>
              <a:t> машин і </a:t>
            </a:r>
            <a:r>
              <a:rPr lang="ru-RU" sz="4000" dirty="0" err="1">
                <a:latin typeface="Monotype Corsiva" pitchFamily="66" charset="0"/>
              </a:rPr>
              <a:t>устаткування</a:t>
            </a:r>
            <a:r>
              <a:rPr lang="ru-RU" sz="4000" dirty="0">
                <a:latin typeface="Monotype Corsiva" pitchFamily="66" charset="0"/>
              </a:rPr>
              <a:t> (</a:t>
            </a:r>
            <a:r>
              <a:rPr lang="ru-RU" sz="4000" dirty="0" err="1">
                <a:latin typeface="Monotype Corsiva" pitchFamily="66" charset="0"/>
              </a:rPr>
              <a:t>енергоблоків</a:t>
            </a:r>
            <a:r>
              <a:rPr lang="ru-RU" sz="4000" dirty="0">
                <a:latin typeface="Monotype Corsiva" pitchFamily="66" charset="0"/>
              </a:rPr>
              <a:t>, </a:t>
            </a:r>
            <a:r>
              <a:rPr lang="ru-RU" sz="4000" dirty="0" err="1">
                <a:latin typeface="Monotype Corsiva" pitchFamily="66" charset="0"/>
              </a:rPr>
              <a:t>доменних</a:t>
            </a:r>
            <a:r>
              <a:rPr lang="ru-RU" sz="4000" dirty="0">
                <a:latin typeface="Monotype Corsiva" pitchFamily="66" charset="0"/>
              </a:rPr>
              <a:t> печей та </a:t>
            </a:r>
            <a:r>
              <a:rPr lang="ru-RU" sz="4000" dirty="0" err="1">
                <a:latin typeface="Monotype Corsiva" pitchFamily="66" charset="0"/>
              </a:rPr>
              <a:t>ін</a:t>
            </a:r>
            <a:r>
              <a:rPr lang="ru-RU" sz="4000" dirty="0">
                <a:latin typeface="Monotype Corsiva" pitchFamily="66" charset="0"/>
              </a:rPr>
              <a:t>.), </a:t>
            </a:r>
            <a:r>
              <a:rPr lang="ru-RU" sz="4000" dirty="0" err="1">
                <a:latin typeface="Monotype Corsiva" pitchFamily="66" charset="0"/>
              </a:rPr>
              <a:t>вантажопідйомності</a:t>
            </a:r>
            <a:r>
              <a:rPr lang="ru-RU" sz="4000" dirty="0">
                <a:latin typeface="Monotype Corsiva" pitchFamily="66" charset="0"/>
              </a:rPr>
              <a:t> і </a:t>
            </a:r>
            <a:r>
              <a:rPr lang="ru-RU" sz="4000" dirty="0" err="1">
                <a:latin typeface="Monotype Corsiva" pitchFamily="66" charset="0"/>
              </a:rPr>
              <a:t>швидкості</a:t>
            </a:r>
            <a:r>
              <a:rPr lang="ru-RU" sz="4000" dirty="0">
                <a:latin typeface="Monotype Corsiva" pitchFamily="66" charset="0"/>
              </a:rPr>
              <a:t> </a:t>
            </a:r>
            <a:r>
              <a:rPr lang="ru-RU" sz="4000" dirty="0" err="1">
                <a:latin typeface="Monotype Corsiva" pitchFamily="66" charset="0"/>
              </a:rPr>
              <a:t>транспортних</a:t>
            </a:r>
            <a:r>
              <a:rPr lang="ru-RU" sz="4000" dirty="0">
                <a:latin typeface="Monotype Corsiva" pitchFamily="66" charset="0"/>
              </a:rPr>
              <a:t> </a:t>
            </a:r>
            <a:r>
              <a:rPr lang="ru-RU" sz="4000" dirty="0" err="1">
                <a:latin typeface="Monotype Corsiva" pitchFamily="66" charset="0"/>
              </a:rPr>
              <a:t>засобів</a:t>
            </a:r>
            <a:r>
              <a:rPr lang="ru-RU" sz="4000" dirty="0">
                <a:latin typeface="Monotype Corsiva" pitchFamily="66" charset="0"/>
              </a:rPr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001589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548680"/>
            <a:ext cx="54726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i="1" dirty="0" smtClean="0">
                <a:latin typeface="Arial Narrow" panose="020B0606020202030204" pitchFamily="34" charset="0"/>
              </a:rPr>
              <a:t>Дякую за увагу!</a:t>
            </a:r>
            <a:endParaRPr lang="ru-RU" sz="6000" i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117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Науково – технічна революція (НТР)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marL="0" indent="0">
              <a:buNone/>
            </a:pPr>
            <a:r>
              <a:rPr lang="uk-UA" sz="2800" dirty="0" smtClean="0">
                <a:latin typeface="Monotype Corsiva" pitchFamily="66" charset="0"/>
              </a:rPr>
              <a:t>	</a:t>
            </a:r>
            <a:r>
              <a:rPr lang="uk-UA" sz="2800" u="sng" dirty="0" smtClean="0">
                <a:latin typeface="Monotype Corsiva" pitchFamily="66" charset="0"/>
              </a:rPr>
              <a:t>Уся історія людства тісно пов'язана з поступальним взаємозалежним розвитком науки і техніки, що веде до їх постійного вдосконалення. Це явище називається </a:t>
            </a:r>
            <a:r>
              <a:rPr lang="uk-UA" sz="2800" b="1" u="sng" dirty="0" smtClean="0">
                <a:latin typeface="Monotype Corsiva" pitchFamily="66" charset="0"/>
              </a:rPr>
              <a:t>НАУКОВО – ТЕХНІЧНИМ ПРОГРЕСОМ. </a:t>
            </a:r>
            <a:r>
              <a:rPr lang="uk-UA" sz="2800" dirty="0" smtClean="0">
                <a:latin typeface="Monotype Corsiva" pitchFamily="66" charset="0"/>
              </a:rPr>
              <a:t>	Він був завжди і не припиниться ніколи, поки існує людство, яке прагне поліпшувати все, що було створене минулими поколіннями.</a:t>
            </a:r>
          </a:p>
          <a:p>
            <a:pPr marL="0" indent="0">
              <a:buNone/>
            </a:pPr>
            <a:r>
              <a:rPr lang="uk-UA" sz="2800" dirty="0">
                <a:latin typeface="Monotype Corsiva" pitchFamily="66" charset="0"/>
              </a:rPr>
              <a:t>	</a:t>
            </a:r>
            <a:r>
              <a:rPr lang="uk-UA" sz="2800" dirty="0" smtClean="0">
                <a:latin typeface="Monotype Corsiva" pitchFamily="66" charset="0"/>
              </a:rPr>
              <a:t>Протягом останніх століть не раз винаходи у природничих спричиняли докорінні зміни у виробництві. Такими були промислові перевороти, які докорінно замінили ручну працю машинною.</a:t>
            </a:r>
          </a:p>
          <a:p>
            <a:pPr marL="0" indent="0">
              <a:buNone/>
            </a:pPr>
            <a:endParaRPr lang="ru-RU" sz="2800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824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48672"/>
          </a:xfrm>
        </p:spPr>
        <p:txBody>
          <a:bodyPr/>
          <a:lstStyle/>
          <a:p>
            <a:pPr marL="0" indent="0">
              <a:buNone/>
            </a:pPr>
            <a:r>
              <a:rPr lang="uk-UA" sz="3600" dirty="0" smtClean="0">
                <a:latin typeface="Monotype Corsiva" pitchFamily="66" charset="0"/>
              </a:rPr>
              <a:t>	З другої половини ХХ ст. під впливом визначних відкриттів відбувся новий небувалий сплеск у розвитку науки і техніки. </a:t>
            </a:r>
          </a:p>
          <a:p>
            <a:pPr marL="0" indent="0">
              <a:buNone/>
            </a:pPr>
            <a:r>
              <a:rPr lang="uk-UA" sz="3600" dirty="0">
                <a:latin typeface="Monotype Corsiva" pitchFamily="66" charset="0"/>
              </a:rPr>
              <a:t>	</a:t>
            </a:r>
            <a:r>
              <a:rPr lang="uk-UA" sz="3600" b="1" i="1" u="sng" dirty="0" smtClean="0">
                <a:latin typeface="Monotype Corsiva" pitchFamily="66" charset="0"/>
              </a:rPr>
              <a:t>Науково – технічний прогрес набув нової форми – науково – технічної революції (НТР).</a:t>
            </a:r>
          </a:p>
          <a:p>
            <a:pPr marL="0" indent="0">
              <a:buNone/>
            </a:pPr>
            <a:r>
              <a:rPr lang="uk-UA" sz="3600" dirty="0">
                <a:latin typeface="Monotype Corsiva" pitchFamily="66" charset="0"/>
              </a:rPr>
              <a:t>	</a:t>
            </a:r>
            <a:r>
              <a:rPr lang="uk-UA" sz="3600" dirty="0" smtClean="0">
                <a:latin typeface="Monotype Corsiva" pitchFamily="66" charset="0"/>
              </a:rPr>
              <a:t>Суть її полягає в докорінній зміні виробництві на основі запровадження новітніх науково – технічних досягнень і перетворення науки у безпосередню виробничу силу.</a:t>
            </a:r>
            <a:endParaRPr lang="ru-RU" sz="3600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989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99412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uk-UA" sz="3200" dirty="0" smtClean="0"/>
              <a:t>Науково – технічна революція (НТР) (з середини ХХ ст.)</a:t>
            </a:r>
            <a:endParaRPr lang="ru-RU" sz="3200" dirty="0"/>
          </a:p>
        </p:txBody>
      </p:sp>
      <p:sp>
        <p:nvSpPr>
          <p:cNvPr id="4" name="Стрелка вниз 3"/>
          <p:cNvSpPr/>
          <p:nvPr/>
        </p:nvSpPr>
        <p:spPr>
          <a:xfrm>
            <a:off x="1493913" y="980728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6876256" y="980728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0" y="1484784"/>
            <a:ext cx="4067944" cy="5373216"/>
            <a:chOff x="0" y="1484784"/>
            <a:chExt cx="4067944" cy="5373216"/>
          </a:xfrm>
        </p:grpSpPr>
        <p:sp>
          <p:nvSpPr>
            <p:cNvPr id="6" name="Заголовок 1"/>
            <p:cNvSpPr txBox="1">
              <a:spLocks/>
            </p:cNvSpPr>
            <p:nvPr/>
          </p:nvSpPr>
          <p:spPr bwMode="auto">
            <a:xfrm>
              <a:off x="5080" y="1484784"/>
              <a:ext cx="4062863" cy="607570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4572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144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3716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8288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uk-UA" sz="2800" dirty="0" smtClean="0"/>
                <a:t>Головні риси НТР</a:t>
              </a:r>
              <a:endParaRPr lang="ru-RU" sz="2800" dirty="0"/>
            </a:p>
          </p:txBody>
        </p:sp>
        <p:sp>
          <p:nvSpPr>
            <p:cNvPr id="7" name="Заголовок 1"/>
            <p:cNvSpPr txBox="1">
              <a:spLocks/>
            </p:cNvSpPr>
            <p:nvPr/>
          </p:nvSpPr>
          <p:spPr bwMode="auto">
            <a:xfrm>
              <a:off x="0" y="2092354"/>
              <a:ext cx="4067944" cy="4765646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4572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144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3716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8288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57200" indent="-457200" algn="l">
                <a:buFont typeface="Wingdings" pitchFamily="2" charset="2"/>
                <a:buChar char="Ø"/>
              </a:pPr>
              <a:r>
                <a:rPr lang="uk-UA" sz="2000" dirty="0" smtClean="0"/>
                <a:t>Універсальність (охоплює усі сфери та країни)</a:t>
              </a:r>
            </a:p>
            <a:p>
              <a:pPr algn="l"/>
              <a:endParaRPr lang="uk-UA" sz="2000" dirty="0" smtClean="0"/>
            </a:p>
            <a:p>
              <a:pPr marL="457200" indent="-457200" algn="l">
                <a:buFont typeface="Wingdings" pitchFamily="2" charset="2"/>
                <a:buChar char="Ø"/>
              </a:pPr>
              <a:r>
                <a:rPr lang="uk-UA" sz="2000" dirty="0" smtClean="0"/>
                <a:t>Прискорення науково – технічних перетворень (моральне зношення техніки випереджає фізичне)</a:t>
              </a:r>
            </a:p>
            <a:p>
              <a:pPr algn="l"/>
              <a:endParaRPr lang="uk-UA" sz="2000" dirty="0" smtClean="0"/>
            </a:p>
            <a:p>
              <a:pPr marL="457200" indent="-457200" algn="l">
                <a:buFont typeface="Wingdings" pitchFamily="2" charset="2"/>
                <a:buChar char="Ø"/>
              </a:pPr>
              <a:r>
                <a:rPr lang="uk-UA" sz="2000" dirty="0" smtClean="0"/>
                <a:t>Зміна ролі людини у виробництві (інтелектуалізація праці)</a:t>
              </a:r>
            </a:p>
            <a:p>
              <a:pPr algn="l"/>
              <a:endParaRPr lang="uk-UA" sz="2000" dirty="0" smtClean="0"/>
            </a:p>
            <a:p>
              <a:pPr marL="457200" indent="-457200" algn="l">
                <a:buFont typeface="Wingdings" pitchFamily="2" charset="2"/>
                <a:buChar char="Ø"/>
              </a:pPr>
              <a:r>
                <a:rPr lang="uk-UA" sz="2000" dirty="0" err="1" smtClean="0"/>
                <a:t>Військово</a:t>
              </a:r>
              <a:r>
                <a:rPr lang="uk-UA" sz="2000" dirty="0" smtClean="0"/>
                <a:t> – технічна революція </a:t>
              </a:r>
              <a:endParaRPr lang="ru-RU" sz="2000" dirty="0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4716016" y="1484830"/>
            <a:ext cx="4446240" cy="5373170"/>
            <a:chOff x="4716016" y="1484830"/>
            <a:chExt cx="4446240" cy="5373170"/>
          </a:xfrm>
        </p:grpSpPr>
        <p:sp>
          <p:nvSpPr>
            <p:cNvPr id="8" name="Заголовок 1"/>
            <p:cNvSpPr txBox="1">
              <a:spLocks/>
            </p:cNvSpPr>
            <p:nvPr/>
          </p:nvSpPr>
          <p:spPr bwMode="auto">
            <a:xfrm>
              <a:off x="4716016" y="1484830"/>
              <a:ext cx="4446240" cy="607524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4572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144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3716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8288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uk-UA" sz="2800" dirty="0" smtClean="0"/>
                <a:t>Складові частини НТР</a:t>
              </a:r>
              <a:endParaRPr lang="ru-RU" sz="2800" dirty="0"/>
            </a:p>
          </p:txBody>
        </p:sp>
        <p:sp>
          <p:nvSpPr>
            <p:cNvPr id="9" name="Заголовок 1"/>
            <p:cNvSpPr txBox="1">
              <a:spLocks/>
            </p:cNvSpPr>
            <p:nvPr/>
          </p:nvSpPr>
          <p:spPr bwMode="auto">
            <a:xfrm>
              <a:off x="4716016" y="2092354"/>
              <a:ext cx="4418446" cy="4765646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4572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144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3716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8288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57200" indent="-457200" algn="l">
                <a:buFont typeface="Wingdings" pitchFamily="2" charset="2"/>
                <a:buChar char="Ø"/>
              </a:pPr>
              <a:r>
                <a:rPr lang="uk-UA" sz="1900" dirty="0" smtClean="0"/>
                <a:t>Наука</a:t>
              </a:r>
            </a:p>
            <a:p>
              <a:pPr marL="457200" indent="-457200" algn="l">
                <a:buFont typeface="Wingdings" pitchFamily="2" charset="2"/>
                <a:buChar char="Ø"/>
              </a:pPr>
              <a:r>
                <a:rPr lang="uk-UA" sz="1900" dirty="0" smtClean="0"/>
                <a:t>Техніка і технологія</a:t>
              </a:r>
            </a:p>
            <a:p>
              <a:pPr marL="914400" lvl="1" indent="-457200" algn="l">
                <a:buFont typeface="Wingdings" pitchFamily="2" charset="2"/>
                <a:buChar char="ü"/>
              </a:pPr>
              <a:r>
                <a:rPr lang="uk-UA" sz="1900" dirty="0" smtClean="0"/>
                <a:t>Еволюційний шлях розвитку</a:t>
              </a:r>
            </a:p>
            <a:p>
              <a:pPr marL="914400" lvl="1" indent="-457200" algn="l">
                <a:buFont typeface="Wingdings" pitchFamily="2" charset="2"/>
                <a:buChar char="ü"/>
              </a:pPr>
              <a:r>
                <a:rPr lang="uk-UA" sz="1900" dirty="0" smtClean="0"/>
                <a:t>Революційний шлях розвитку</a:t>
              </a:r>
            </a:p>
            <a:p>
              <a:pPr marL="457200" indent="-457200" algn="l">
                <a:buFont typeface="Wingdings" pitchFamily="2" charset="2"/>
                <a:buChar char="Ø"/>
              </a:pPr>
              <a:r>
                <a:rPr lang="uk-UA" sz="1900" dirty="0" smtClean="0"/>
                <a:t>Виробництво – напрямки розвитку</a:t>
              </a:r>
            </a:p>
            <a:p>
              <a:pPr marL="914400" lvl="1" indent="-457200" algn="l">
                <a:buFont typeface="Wingdings" pitchFamily="2" charset="2"/>
                <a:buChar char="ü"/>
              </a:pPr>
              <a:r>
                <a:rPr lang="uk-UA" sz="1900" dirty="0" err="1" smtClean="0"/>
                <a:t>Електронізація</a:t>
              </a:r>
              <a:endParaRPr lang="uk-UA" sz="1900" dirty="0" smtClean="0"/>
            </a:p>
            <a:p>
              <a:pPr marL="914400" lvl="1" indent="-457200" algn="l">
                <a:buFont typeface="Wingdings" pitchFamily="2" charset="2"/>
                <a:buChar char="ü"/>
              </a:pPr>
              <a:r>
                <a:rPr lang="uk-UA" sz="1900" dirty="0" smtClean="0"/>
                <a:t>Комплексна автоматизація</a:t>
              </a:r>
            </a:p>
            <a:p>
              <a:pPr marL="914400" lvl="1" indent="-457200" algn="l">
                <a:buFont typeface="Wingdings" pitchFamily="2" charset="2"/>
                <a:buChar char="ü"/>
              </a:pPr>
              <a:r>
                <a:rPr lang="uk-UA" sz="1900" dirty="0" smtClean="0"/>
                <a:t>Нові джерела енергії </a:t>
              </a:r>
            </a:p>
            <a:p>
              <a:pPr marL="914400" lvl="1" indent="-457200" algn="l">
                <a:buFont typeface="Wingdings" pitchFamily="2" charset="2"/>
                <a:buChar char="ü"/>
              </a:pPr>
              <a:r>
                <a:rPr lang="uk-UA" sz="1900" dirty="0" smtClean="0"/>
                <a:t>Нові матеріали</a:t>
              </a:r>
            </a:p>
            <a:p>
              <a:pPr marL="914400" lvl="1" indent="-457200" algn="l">
                <a:buFont typeface="Wingdings" pitchFamily="2" charset="2"/>
                <a:buChar char="ü"/>
              </a:pPr>
              <a:r>
                <a:rPr lang="uk-UA" sz="1900" dirty="0" smtClean="0"/>
                <a:t>Біотехнології </a:t>
              </a:r>
            </a:p>
            <a:p>
              <a:pPr marL="914400" lvl="1" indent="-457200" algn="l">
                <a:buFont typeface="Wingdings" pitchFamily="2" charset="2"/>
                <a:buChar char="ü"/>
              </a:pPr>
              <a:r>
                <a:rPr lang="uk-UA" sz="1900" dirty="0" err="1" smtClean="0"/>
                <a:t>Космізація</a:t>
              </a:r>
              <a:r>
                <a:rPr lang="uk-UA" sz="1900" dirty="0" smtClean="0"/>
                <a:t>…</a:t>
              </a:r>
            </a:p>
            <a:p>
              <a:pPr marL="457200" indent="-457200" algn="l">
                <a:buFont typeface="Wingdings" pitchFamily="2" charset="2"/>
                <a:buChar char="Ø"/>
              </a:pPr>
              <a:r>
                <a:rPr lang="uk-UA" sz="1900" dirty="0" smtClean="0"/>
                <a:t>Управління</a:t>
              </a:r>
            </a:p>
            <a:p>
              <a:pPr marL="914400" lvl="1" indent="-457200" algn="l">
                <a:buFont typeface="Wingdings" pitchFamily="2" charset="2"/>
                <a:buChar char="ü"/>
              </a:pPr>
              <a:r>
                <a:rPr lang="uk-UA" sz="1900" dirty="0" smtClean="0"/>
                <a:t>кібернетизація</a:t>
              </a:r>
              <a:endParaRPr lang="ru-RU" sz="1900" dirty="0"/>
            </a:p>
          </p:txBody>
        </p:sp>
      </p:grpSp>
    </p:spTree>
    <p:extLst>
      <p:ext uri="{BB962C8B-B14F-4D97-AF65-F5344CB8AC3E}">
        <p14:creationId xmlns:p14="http://schemas.microsoft.com/office/powerpoint/2010/main" val="62392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40160"/>
          </a:xfrm>
        </p:spPr>
        <p:txBody>
          <a:bodyPr/>
          <a:lstStyle/>
          <a:p>
            <a:r>
              <a:rPr lang="ru-RU" dirty="0" err="1" smtClean="0"/>
              <a:t>Світове</a:t>
            </a:r>
            <a:r>
              <a:rPr lang="ru-RU" dirty="0" smtClean="0"/>
              <a:t> </a:t>
            </a:r>
            <a:r>
              <a:rPr lang="ru-RU" dirty="0" err="1" smtClean="0"/>
              <a:t>господарство</a:t>
            </a:r>
            <a:r>
              <a:rPr lang="ru-RU" dirty="0" smtClean="0"/>
              <a:t> та </a:t>
            </a:r>
            <a:r>
              <a:rPr lang="ru-RU" dirty="0" err="1" smtClean="0"/>
              <a:t>етапи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524" y="1628800"/>
            <a:ext cx="8568952" cy="5112568"/>
          </a:xfrm>
        </p:spPr>
        <p:txBody>
          <a:bodyPr/>
          <a:lstStyle/>
          <a:p>
            <a:pPr marL="0" indent="361950">
              <a:buNone/>
            </a:pPr>
            <a:r>
              <a:rPr lang="ru-RU" sz="2400" b="1" i="1" u="sng" dirty="0" err="1">
                <a:latin typeface="Monotype Corsiva" pitchFamily="66" charset="0"/>
              </a:rPr>
              <a:t>С</a:t>
            </a:r>
            <a:r>
              <a:rPr lang="ru-RU" sz="2400" b="1" i="1" u="sng" dirty="0" err="1" smtClean="0">
                <a:solidFill>
                  <a:schemeClr val="tx1"/>
                </a:solidFill>
                <a:latin typeface="Monotype Corsiva" pitchFamily="66" charset="0"/>
              </a:rPr>
              <a:t>укупність</a:t>
            </a:r>
            <a:r>
              <a:rPr lang="ru-RU" sz="2400" b="1" i="1" u="sng" dirty="0" smtClean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b="1" i="1" u="sng" dirty="0" err="1">
                <a:solidFill>
                  <a:schemeClr val="tx1"/>
                </a:solidFill>
                <a:latin typeface="Monotype Corsiva" pitchFamily="66" charset="0"/>
              </a:rPr>
              <a:t>взаємозв'язаних</a:t>
            </a:r>
            <a:r>
              <a:rPr lang="ru-RU" sz="2400" b="1" i="1" u="sng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b="1" i="1" u="sng" dirty="0" err="1">
                <a:solidFill>
                  <a:schemeClr val="tx1"/>
                </a:solidFill>
                <a:latin typeface="Monotype Corsiva" pitchFamily="66" charset="0"/>
              </a:rPr>
              <a:t>національних</a:t>
            </a:r>
            <a:r>
              <a:rPr lang="ru-RU" sz="2400" b="1" i="1" u="sng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b="1" i="1" u="sng" dirty="0" err="1">
                <a:solidFill>
                  <a:schemeClr val="tx1"/>
                </a:solidFill>
                <a:latin typeface="Monotype Corsiva" pitchFamily="66" charset="0"/>
              </a:rPr>
              <a:t>господарств</a:t>
            </a:r>
            <a:r>
              <a:rPr lang="ru-RU" sz="2400" b="1" i="1" u="sng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b="1" i="1" u="sng" dirty="0" err="1">
                <a:solidFill>
                  <a:schemeClr val="tx1"/>
                </a:solidFill>
                <a:latin typeface="Monotype Corsiva" pitchFamily="66" charset="0"/>
              </a:rPr>
              <a:t>країн</a:t>
            </a:r>
            <a:r>
              <a:rPr lang="ru-RU" sz="2400" b="1" i="1" u="sng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b="1" i="1" u="sng" dirty="0" err="1">
                <a:solidFill>
                  <a:schemeClr val="tx1"/>
                </a:solidFill>
                <a:latin typeface="Monotype Corsiva" pitchFamily="66" charset="0"/>
              </a:rPr>
              <a:t>світу</a:t>
            </a:r>
            <a:r>
              <a:rPr lang="ru-RU" sz="2400" b="1" i="1" u="sng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b="1" i="1" u="sng" dirty="0" err="1">
                <a:solidFill>
                  <a:schemeClr val="tx1"/>
                </a:solidFill>
                <a:latin typeface="Monotype Corsiva" pitchFamily="66" charset="0"/>
              </a:rPr>
              <a:t>називають</a:t>
            </a:r>
            <a:r>
              <a:rPr lang="ru-RU" sz="2400" b="1" i="1" u="sng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b="1" i="1" u="sng" dirty="0" err="1">
                <a:solidFill>
                  <a:schemeClr val="tx1"/>
                </a:solidFill>
                <a:latin typeface="Monotype Corsiva" pitchFamily="66" charset="0"/>
              </a:rPr>
              <a:t>світовою</a:t>
            </a:r>
            <a:r>
              <a:rPr lang="ru-RU" sz="2400" b="1" i="1" u="sng" dirty="0">
                <a:solidFill>
                  <a:schemeClr val="tx1"/>
                </a:solidFill>
                <a:latin typeface="Monotype Corsiva" pitchFamily="66" charset="0"/>
              </a:rPr>
              <a:t> системою </a:t>
            </a:r>
            <a:r>
              <a:rPr lang="ru-RU" sz="2400" b="1" i="1" u="sng" dirty="0" err="1">
                <a:solidFill>
                  <a:schemeClr val="tx1"/>
                </a:solidFill>
                <a:latin typeface="Monotype Corsiva" pitchFamily="66" charset="0"/>
              </a:rPr>
              <a:t>господарства</a:t>
            </a:r>
            <a:r>
              <a:rPr lang="ru-RU" sz="2400" b="1" i="1" u="sng" dirty="0">
                <a:solidFill>
                  <a:schemeClr val="tx1"/>
                </a:solidFill>
                <a:latin typeface="Monotype Corsiva" pitchFamily="66" charset="0"/>
              </a:rPr>
              <a:t>. </a:t>
            </a:r>
            <a:endParaRPr lang="ru-RU" sz="2400" b="1" i="1" u="sng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 marL="0" indent="361950">
              <a:buNone/>
            </a:pPr>
            <a:r>
              <a:rPr lang="ru-RU" sz="2400" dirty="0" smtClean="0">
                <a:solidFill>
                  <a:schemeClr val="tx1"/>
                </a:solidFill>
                <a:latin typeface="Monotype Corsiva" pitchFamily="66" charset="0"/>
              </a:rPr>
              <a:t>У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своєму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розвитку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вона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пройшла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декілька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Monotype Corsiva" pitchFamily="66" charset="0"/>
              </a:rPr>
              <a:t>етапів</a:t>
            </a:r>
            <a:r>
              <a:rPr lang="ru-RU" sz="2400" dirty="0" smtClean="0">
                <a:solidFill>
                  <a:schemeClr val="tx1"/>
                </a:solidFill>
                <a:latin typeface="Monotype Corsiva" pitchFamily="66" charset="0"/>
              </a:rPr>
              <a:t>.</a:t>
            </a:r>
          </a:p>
          <a:p>
            <a:pPr marL="0" indent="361950">
              <a:buNone/>
            </a:pPr>
            <a:r>
              <a:rPr lang="ru-RU" sz="2400" dirty="0" err="1" smtClean="0">
                <a:solidFill>
                  <a:schemeClr val="tx1"/>
                </a:solidFill>
                <a:latin typeface="Monotype Corsiva" pitchFamily="66" charset="0"/>
              </a:rPr>
              <a:t>Основи</a:t>
            </a:r>
            <a:r>
              <a:rPr lang="ru-RU" sz="2400" dirty="0" smtClean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формування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світового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господарства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почали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закладатися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ще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в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давні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часи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, коли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відбулися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перший, а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пізніше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другий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та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третій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суспільні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поділи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Monotype Corsiva" pitchFamily="66" charset="0"/>
              </a:rPr>
              <a:t>праці</a:t>
            </a:r>
            <a:r>
              <a:rPr lang="ru-RU" sz="2400" dirty="0" smtClean="0">
                <a:solidFill>
                  <a:schemeClr val="tx1"/>
                </a:solidFill>
                <a:latin typeface="Monotype Corsiva" pitchFamily="66" charset="0"/>
              </a:rPr>
              <a:t>.</a:t>
            </a:r>
          </a:p>
          <a:p>
            <a:pPr marL="0" indent="361950">
              <a:buNone/>
            </a:pPr>
            <a:r>
              <a:rPr lang="ru-RU" sz="2400" dirty="0" smtClean="0">
                <a:solidFill>
                  <a:schemeClr val="tx1"/>
                </a:solidFill>
                <a:latin typeface="Monotype Corsiva" pitchFamily="66" charset="0"/>
              </a:rPr>
              <a:t>Перший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привів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до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утворення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місцевого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ринку,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наслідком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другого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був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вихід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обміну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регіональний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рівень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Третій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суспільний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поділ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праці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основне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значення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в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якому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мало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відокремлення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торгівлі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основі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грошового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обігу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зумовив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прискорений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розвиток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простого товарного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виробництва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й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переростання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регіональних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Monotype Corsiva" pitchFamily="66" charset="0"/>
              </a:rPr>
              <a:t>ринхів</a:t>
            </a:r>
            <a:r>
              <a:rPr lang="ru-RU" sz="2400" dirty="0">
                <a:solidFill>
                  <a:schemeClr val="tx1"/>
                </a:solidFill>
                <a:latin typeface="Monotype Corsiva" pitchFamily="66" charset="0"/>
              </a:rPr>
              <a:t> у </a:t>
            </a:r>
            <a:r>
              <a:rPr lang="ru-RU" sz="2400" dirty="0" err="1" smtClean="0">
                <a:solidFill>
                  <a:schemeClr val="tx1"/>
                </a:solidFill>
                <a:latin typeface="Monotype Corsiva" pitchFamily="66" charset="0"/>
              </a:rPr>
              <a:t>регіонально-світові</a:t>
            </a:r>
            <a:r>
              <a:rPr lang="ru-RU" sz="2400" dirty="0" smtClean="0">
                <a:solidFill>
                  <a:schemeClr val="tx1"/>
                </a:solidFill>
                <a:latin typeface="Monotype Corsiva" pitchFamily="66" charset="0"/>
              </a:rPr>
              <a:t>.</a:t>
            </a:r>
            <a:endParaRPr lang="ru-RU" sz="1800" dirty="0" smtClean="0">
              <a:solidFill>
                <a:schemeClr val="tx1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376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 decel="100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8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dirty="0" err="1">
                <a:latin typeface="Monotype Corsiva" pitchFamily="66" charset="0"/>
              </a:rPr>
              <a:t>Важливу</a:t>
            </a:r>
            <a:r>
              <a:rPr lang="ru-RU" dirty="0">
                <a:latin typeface="Monotype Corsiva" pitchFamily="66" charset="0"/>
              </a:rPr>
              <a:t> роль у </a:t>
            </a:r>
            <a:r>
              <a:rPr lang="ru-RU" dirty="0" err="1">
                <a:latin typeface="Monotype Corsiva" pitchFamily="66" charset="0"/>
              </a:rPr>
              <a:t>становленні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світового</a:t>
            </a:r>
            <a:r>
              <a:rPr lang="ru-RU" dirty="0">
                <a:latin typeface="Monotype Corsiva" pitchFamily="66" charset="0"/>
              </a:rPr>
              <a:t> ринку </a:t>
            </a:r>
            <a:r>
              <a:rPr lang="ru-RU" dirty="0" err="1">
                <a:latin typeface="Monotype Corsiva" pitchFamily="66" charset="0"/>
              </a:rPr>
              <a:t>відіграв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період</a:t>
            </a:r>
            <a:r>
              <a:rPr lang="ru-RU" dirty="0">
                <a:latin typeface="Monotype Corsiva" pitchFamily="66" charset="0"/>
              </a:rPr>
              <a:t> Великих </a:t>
            </a:r>
            <a:r>
              <a:rPr lang="ru-RU" dirty="0" err="1">
                <a:latin typeface="Monotype Corsiva" pitchFamily="66" charset="0"/>
              </a:rPr>
              <a:t>географічних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відкриттів</a:t>
            </a:r>
            <a:r>
              <a:rPr lang="ru-RU" dirty="0">
                <a:latin typeface="Monotype Corsiva" pitchFamily="66" charset="0"/>
              </a:rPr>
              <a:t> та </a:t>
            </a:r>
            <a:r>
              <a:rPr lang="ru-RU" dirty="0" err="1">
                <a:latin typeface="Monotype Corsiva" pitchFamily="66" charset="0"/>
              </a:rPr>
              <a:t>формування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колоніальних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імперій</a:t>
            </a:r>
            <a:r>
              <a:rPr lang="ru-RU" dirty="0">
                <a:latin typeface="Monotype Corsiva" pitchFamily="66" charset="0"/>
              </a:rPr>
              <a:t> (XV—XVII ст.).</a:t>
            </a:r>
          </a:p>
          <a:p>
            <a:pPr>
              <a:buFont typeface="Wingdings" pitchFamily="2" charset="2"/>
              <a:buChar char="q"/>
            </a:pPr>
            <a:r>
              <a:rPr lang="ru-RU" dirty="0" err="1">
                <a:latin typeface="Monotype Corsiva" pitchFamily="66" charset="0"/>
              </a:rPr>
              <a:t>Проте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вирішальне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значення</a:t>
            </a:r>
            <a:r>
              <a:rPr lang="ru-RU" dirty="0">
                <a:latin typeface="Monotype Corsiva" pitchFamily="66" charset="0"/>
              </a:rPr>
              <a:t> для </a:t>
            </a:r>
            <a:r>
              <a:rPr lang="ru-RU" dirty="0" err="1">
                <a:latin typeface="Monotype Corsiva" pitchFamily="66" charset="0"/>
              </a:rPr>
              <a:t>оформлення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світової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системи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господарства</a:t>
            </a:r>
            <a:r>
              <a:rPr lang="ru-RU" dirty="0">
                <a:latin typeface="Monotype Corsiva" pitchFamily="66" charset="0"/>
              </a:rPr>
              <a:t> мало </a:t>
            </a:r>
            <a:r>
              <a:rPr lang="ru-RU" dirty="0" err="1">
                <a:latin typeface="Monotype Corsiva" pitchFamily="66" charset="0"/>
              </a:rPr>
              <a:t>зародження</a:t>
            </a:r>
            <a:r>
              <a:rPr lang="ru-RU" dirty="0">
                <a:latin typeface="Monotype Corsiva" pitchFamily="66" charset="0"/>
              </a:rPr>
              <a:t> й </a:t>
            </a:r>
            <a:r>
              <a:rPr lang="ru-RU" dirty="0" err="1">
                <a:latin typeface="Monotype Corsiva" pitchFamily="66" charset="0"/>
              </a:rPr>
              <a:t>становлення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промислового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виробництва</a:t>
            </a:r>
            <a:r>
              <a:rPr lang="ru-RU" dirty="0">
                <a:latin typeface="Monotype Corsiva" pitchFamily="66" charset="0"/>
              </a:rPr>
              <a:t>. </a:t>
            </a:r>
          </a:p>
          <a:p>
            <a:pPr>
              <a:buFont typeface="Wingdings" pitchFamily="2" charset="2"/>
              <a:buChar char="q"/>
            </a:pPr>
            <a:r>
              <a:rPr lang="ru-RU" dirty="0" err="1">
                <a:latin typeface="Monotype Corsiva" pitchFamily="66" charset="0"/>
              </a:rPr>
              <a:t>Формування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світового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цілісного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господарства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завершилося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наприкінці</a:t>
            </a:r>
            <a:r>
              <a:rPr lang="ru-RU" dirty="0">
                <a:latin typeface="Monotype Corsiva" pitchFamily="66" charset="0"/>
              </a:rPr>
              <a:t> XIX — початку XX ст. у </a:t>
            </a:r>
            <a:r>
              <a:rPr lang="ru-RU" dirty="0" err="1">
                <a:latin typeface="Monotype Corsiva" pitchFamily="66" charset="0"/>
              </a:rPr>
              <a:t>результаті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розвитку</a:t>
            </a:r>
            <a:r>
              <a:rPr lang="ru-RU" dirty="0">
                <a:latin typeface="Monotype Corsiva" pitchFamily="66" charset="0"/>
              </a:rPr>
              <a:t> машинного </a:t>
            </a:r>
            <a:r>
              <a:rPr lang="ru-RU" dirty="0" err="1">
                <a:latin typeface="Monotype Corsiva" pitchFamily="66" charset="0"/>
              </a:rPr>
              <a:t>виробництва</a:t>
            </a:r>
            <a:r>
              <a:rPr lang="ru-RU" dirty="0">
                <a:latin typeface="Monotype Corsiva" pitchFamily="66" charset="0"/>
              </a:rPr>
              <a:t>, транспорту і </a:t>
            </a:r>
            <a:r>
              <a:rPr lang="ru-RU" dirty="0" err="1">
                <a:latin typeface="Monotype Corsiva" pitchFamily="66" charset="0"/>
              </a:rPr>
              <a:t>світової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торгівлі</a:t>
            </a:r>
            <a:r>
              <a:rPr lang="ru-RU" dirty="0">
                <a:latin typeface="Monotype Corsiva" pitchFamily="66" charset="0"/>
              </a:rPr>
              <a:t>.</a:t>
            </a:r>
          </a:p>
          <a:p>
            <a:endParaRPr lang="ru-RU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471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893763" algn="ctr">
              <a:buNone/>
            </a:pPr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>З </a:t>
            </a:r>
            <a:r>
              <a:rPr lang="ru-RU" dirty="0" err="1" smtClean="0">
                <a:solidFill>
                  <a:schemeClr val="tx1"/>
                </a:solidFill>
                <a:latin typeface="Monotype Corsiva" pitchFamily="66" charset="0"/>
              </a:rPr>
              <a:t>кінця</a:t>
            </a:r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> XIX ст. до 1920-х </a:t>
            </a:r>
            <a:r>
              <a:rPr lang="ru-RU" dirty="0" err="1" smtClean="0">
                <a:solidFill>
                  <a:schemeClr val="tx1"/>
                </a:solidFill>
                <a:latin typeface="Monotype Corsiva" pitchFamily="66" charset="0"/>
              </a:rPr>
              <a:t>рр</a:t>
            </a:r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Monotype Corsiva" pitchFamily="66" charset="0"/>
              </a:rPr>
              <a:t>світове</a:t>
            </a:r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Monotype Corsiva" pitchFamily="66" charset="0"/>
              </a:rPr>
              <a:t>господарство</a:t>
            </a:r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Monotype Corsiva" pitchFamily="66" charset="0"/>
              </a:rPr>
              <a:t>складалося</a:t>
            </a:r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> з </a:t>
            </a:r>
            <a:r>
              <a:rPr lang="ru-RU" dirty="0" err="1" smtClean="0">
                <a:solidFill>
                  <a:schemeClr val="tx1"/>
                </a:solidFill>
                <a:latin typeface="Monotype Corsiva" pitchFamily="66" charset="0"/>
              </a:rPr>
              <a:t>двох</a:t>
            </a:r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Monotype Corsiva" pitchFamily="66" charset="0"/>
              </a:rPr>
              <a:t>підсистем</a:t>
            </a:r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>:</a:t>
            </a:r>
            <a:endParaRPr lang="ru-RU" dirty="0">
              <a:latin typeface="Monotype Corsiva" pitchFamily="66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508112" y="1751076"/>
            <a:ext cx="8240352" cy="4346354"/>
            <a:chOff x="508112" y="1751076"/>
            <a:chExt cx="8240352" cy="4346354"/>
          </a:xfrm>
        </p:grpSpPr>
        <p:sp>
          <p:nvSpPr>
            <p:cNvPr id="5" name="Стрелка вниз 4"/>
            <p:cNvSpPr/>
            <p:nvPr/>
          </p:nvSpPr>
          <p:spPr>
            <a:xfrm rot="1913291">
              <a:off x="2512287" y="1751076"/>
              <a:ext cx="792088" cy="1152128"/>
            </a:xfrm>
            <a:prstGeom prst="downArrow">
              <a:avLst>
                <a:gd name="adj1" fmla="val 24687"/>
                <a:gd name="adj2" fmla="val 4156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Стрелка вниз 6"/>
            <p:cNvSpPr/>
            <p:nvPr/>
          </p:nvSpPr>
          <p:spPr>
            <a:xfrm rot="19679391">
              <a:off x="5934383" y="1802782"/>
              <a:ext cx="792088" cy="1152128"/>
            </a:xfrm>
            <a:prstGeom prst="downArrow">
              <a:avLst>
                <a:gd name="adj1" fmla="val 24687"/>
                <a:gd name="adj2" fmla="val 4156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" name="Группа 1"/>
            <p:cNvGrpSpPr/>
            <p:nvPr/>
          </p:nvGrpSpPr>
          <p:grpSpPr>
            <a:xfrm>
              <a:off x="508112" y="2852936"/>
              <a:ext cx="8240352" cy="3244494"/>
              <a:chOff x="508112" y="2852936"/>
              <a:chExt cx="8240352" cy="3244494"/>
            </a:xfrm>
          </p:grpSpPr>
          <p:sp>
            <p:nvSpPr>
              <p:cNvPr id="8" name="Горизонтальный свиток 7"/>
              <p:cNvSpPr/>
              <p:nvPr/>
            </p:nvSpPr>
            <p:spPr>
              <a:xfrm>
                <a:off x="508112" y="2852936"/>
                <a:ext cx="3991880" cy="3240360"/>
              </a:xfrm>
              <a:prstGeom prst="horizontalScroll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800" dirty="0" err="1">
                    <a:solidFill>
                      <a:schemeClr val="tx1"/>
                    </a:solidFill>
                    <a:latin typeface="Monotype Corsiva" pitchFamily="66" charset="0"/>
                  </a:rPr>
                  <a:t>Р</a:t>
                </a:r>
                <a:r>
                  <a:rPr lang="ru-RU" sz="2800" dirty="0" err="1" smtClean="0">
                    <a:solidFill>
                      <a:schemeClr val="tx1"/>
                    </a:solidFill>
                    <a:latin typeface="Monotype Corsiva" pitchFamily="66" charset="0"/>
                  </a:rPr>
                  <a:t>инкового</a:t>
                </a:r>
                <a:r>
                  <a:rPr lang="ru-RU" sz="2800" dirty="0" smtClean="0">
                    <a:solidFill>
                      <a:schemeClr val="tx1"/>
                    </a:solidFill>
                    <a:latin typeface="Monotype Corsiva" pitchFamily="66" charset="0"/>
                  </a:rPr>
                  <a:t> </a:t>
                </a:r>
                <a:r>
                  <a:rPr lang="ru-RU" sz="2800" dirty="0" err="1" smtClean="0">
                    <a:solidFill>
                      <a:schemeClr val="tx1"/>
                    </a:solidFill>
                    <a:latin typeface="Monotype Corsiva" pitchFamily="66" charset="0"/>
                  </a:rPr>
                  <a:t>господарства</a:t>
                </a:r>
                <a:r>
                  <a:rPr lang="ru-RU" sz="2800" dirty="0" smtClean="0">
                    <a:solidFill>
                      <a:schemeClr val="tx1"/>
                    </a:solidFill>
                    <a:latin typeface="Monotype Corsiva" pitchFamily="66" charset="0"/>
                  </a:rPr>
                  <a:t> </a:t>
                </a:r>
                <a:r>
                  <a:rPr lang="ru-RU" sz="2800" dirty="0" err="1" smtClean="0">
                    <a:solidFill>
                      <a:schemeClr val="tx1"/>
                    </a:solidFill>
                    <a:latin typeface="Monotype Corsiva" pitchFamily="66" charset="0"/>
                  </a:rPr>
                  <a:t>індустріально</a:t>
                </a:r>
                <a:r>
                  <a:rPr lang="ru-RU" sz="2800" dirty="0" smtClean="0">
                    <a:solidFill>
                      <a:schemeClr val="tx1"/>
                    </a:solidFill>
                    <a:latin typeface="Monotype Corsiva" pitchFamily="66" charset="0"/>
                  </a:rPr>
                  <a:t> </a:t>
                </a:r>
                <a:r>
                  <a:rPr lang="ru-RU" sz="2800" dirty="0" err="1" smtClean="0">
                    <a:solidFill>
                      <a:schemeClr val="tx1"/>
                    </a:solidFill>
                    <a:latin typeface="Monotype Corsiva" pitchFamily="66" charset="0"/>
                  </a:rPr>
                  <a:t>розвинутих</a:t>
                </a:r>
                <a:r>
                  <a:rPr lang="ru-RU" sz="2800" dirty="0" smtClean="0">
                    <a:solidFill>
                      <a:schemeClr val="tx1"/>
                    </a:solidFill>
                    <a:latin typeface="Monotype Corsiva" pitchFamily="66" charset="0"/>
                  </a:rPr>
                  <a:t> </a:t>
                </a:r>
                <a:r>
                  <a:rPr lang="ru-RU" sz="2800" dirty="0" err="1" smtClean="0">
                    <a:solidFill>
                      <a:schemeClr val="tx1"/>
                    </a:solidFill>
                    <a:latin typeface="Monotype Corsiva" pitchFamily="66" charset="0"/>
                  </a:rPr>
                  <a:t>країн</a:t>
                </a:r>
                <a:r>
                  <a:rPr lang="ru-RU" sz="2800" dirty="0" smtClean="0">
                    <a:solidFill>
                      <a:schemeClr val="tx1"/>
                    </a:solidFill>
                    <a:latin typeface="Monotype Corsiva" pitchFamily="66" charset="0"/>
                  </a:rPr>
                  <a:t> і </a:t>
                </a:r>
                <a:r>
                  <a:rPr lang="ru-RU" sz="2800" dirty="0" err="1" smtClean="0">
                    <a:solidFill>
                      <a:schemeClr val="tx1"/>
                    </a:solidFill>
                    <a:latin typeface="Monotype Corsiva" pitchFamily="66" charset="0"/>
                  </a:rPr>
                  <a:t>малорозвинутого</a:t>
                </a:r>
                <a:r>
                  <a:rPr lang="ru-RU" sz="2800" dirty="0" smtClean="0">
                    <a:solidFill>
                      <a:schemeClr val="tx1"/>
                    </a:solidFill>
                    <a:latin typeface="Monotype Corsiva" pitchFamily="66" charset="0"/>
                  </a:rPr>
                  <a:t> </a:t>
                </a:r>
                <a:r>
                  <a:rPr lang="ru-RU" sz="2800" dirty="0" err="1" smtClean="0">
                    <a:solidFill>
                      <a:schemeClr val="tx1"/>
                    </a:solidFill>
                    <a:latin typeface="Monotype Corsiva" pitchFamily="66" charset="0"/>
                  </a:rPr>
                  <a:t>ринкового</a:t>
                </a:r>
                <a:r>
                  <a:rPr lang="ru-RU" sz="2800" dirty="0" smtClean="0">
                    <a:solidFill>
                      <a:schemeClr val="tx1"/>
                    </a:solidFill>
                    <a:latin typeface="Monotype Corsiva" pitchFamily="66" charset="0"/>
                  </a:rPr>
                  <a:t> </a:t>
                </a:r>
                <a:endParaRPr lang="ru-RU" sz="2800" dirty="0">
                  <a:latin typeface="Monotype Corsiva" pitchFamily="66" charset="0"/>
                </a:endParaRPr>
              </a:p>
            </p:txBody>
          </p:sp>
          <p:sp>
            <p:nvSpPr>
              <p:cNvPr id="9" name="Горизонтальный свиток 8"/>
              <p:cNvSpPr/>
              <p:nvPr/>
            </p:nvSpPr>
            <p:spPr>
              <a:xfrm>
                <a:off x="5004048" y="2857071"/>
                <a:ext cx="3744416" cy="3240359"/>
              </a:xfrm>
              <a:prstGeom prst="horizontalScroll">
                <a:avLst>
                  <a:gd name="adj" fmla="val 10741"/>
                </a:avLst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buNone/>
                </a:pPr>
                <a:r>
                  <a:rPr lang="ru-RU" sz="3600" dirty="0" err="1" smtClean="0">
                    <a:solidFill>
                      <a:schemeClr val="tx1"/>
                    </a:solidFill>
                    <a:latin typeface="Monotype Corsiva" pitchFamily="66" charset="0"/>
                  </a:rPr>
                  <a:t>Доринкового</a:t>
                </a:r>
                <a:r>
                  <a:rPr lang="ru-RU" sz="3600" dirty="0" smtClean="0">
                    <a:solidFill>
                      <a:schemeClr val="tx1"/>
                    </a:solidFill>
                    <a:latin typeface="Monotype Corsiva" pitchFamily="66" charset="0"/>
                  </a:rPr>
                  <a:t> </a:t>
                </a:r>
                <a:r>
                  <a:rPr lang="ru-RU" sz="3600" dirty="0" err="1" smtClean="0">
                    <a:solidFill>
                      <a:schemeClr val="tx1"/>
                    </a:solidFill>
                    <a:latin typeface="Monotype Corsiva" pitchFamily="66" charset="0"/>
                  </a:rPr>
                  <a:t>господарства</a:t>
                </a:r>
                <a:r>
                  <a:rPr lang="ru-RU" sz="3600" dirty="0" smtClean="0">
                    <a:solidFill>
                      <a:schemeClr val="tx1"/>
                    </a:solidFill>
                    <a:latin typeface="Monotype Corsiva" pitchFamily="66" charset="0"/>
                  </a:rPr>
                  <a:t> </a:t>
                </a:r>
                <a:r>
                  <a:rPr lang="ru-RU" sz="3600" dirty="0" err="1" smtClean="0">
                    <a:solidFill>
                      <a:schemeClr val="tx1"/>
                    </a:solidFill>
                    <a:latin typeface="Monotype Corsiva" pitchFamily="66" charset="0"/>
                  </a:rPr>
                  <a:t>колоній</a:t>
                </a:r>
                <a:r>
                  <a:rPr lang="ru-RU" sz="3600" dirty="0" smtClean="0">
                    <a:solidFill>
                      <a:schemeClr val="tx1"/>
                    </a:solidFill>
                    <a:latin typeface="Monotype Corsiva" pitchFamily="66" charset="0"/>
                  </a:rPr>
                  <a:t> і </a:t>
                </a:r>
                <a:r>
                  <a:rPr lang="ru-RU" sz="3600" dirty="0" err="1" smtClean="0">
                    <a:solidFill>
                      <a:schemeClr val="tx1"/>
                    </a:solidFill>
                    <a:latin typeface="Monotype Corsiva" pitchFamily="66" charset="0"/>
                  </a:rPr>
                  <a:t>залежних</a:t>
                </a:r>
                <a:r>
                  <a:rPr lang="ru-RU" sz="3600" dirty="0" smtClean="0">
                    <a:solidFill>
                      <a:schemeClr val="tx1"/>
                    </a:solidFill>
                    <a:latin typeface="Monotype Corsiva" pitchFamily="66" charset="0"/>
                  </a:rPr>
                  <a:t> </a:t>
                </a:r>
                <a:r>
                  <a:rPr lang="ru-RU" sz="3600" dirty="0" err="1" smtClean="0">
                    <a:solidFill>
                      <a:schemeClr val="tx1"/>
                    </a:solidFill>
                    <a:latin typeface="Monotype Corsiva" pitchFamily="66" charset="0"/>
                  </a:rPr>
                  <a:t>країн</a:t>
                </a:r>
                <a:r>
                  <a:rPr lang="ru-RU" sz="2800" dirty="0" smtClean="0">
                    <a:solidFill>
                      <a:schemeClr val="tx1"/>
                    </a:solidFill>
                    <a:latin typeface="Monotype Corsiva" pitchFamily="66" charset="0"/>
                  </a:rPr>
                  <a:t>.</a:t>
                </a:r>
                <a:endParaRPr lang="ru-RU" sz="2800" dirty="0">
                  <a:latin typeface="Monotype Corsiva" pitchFamily="66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91709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361950" algn="ctr">
              <a:buNone/>
            </a:pPr>
            <a:r>
              <a:rPr lang="ru-RU" sz="5400" dirty="0" err="1" smtClean="0">
                <a:solidFill>
                  <a:schemeClr val="tx1"/>
                </a:solidFill>
                <a:latin typeface="Monotype Corsiva" pitchFamily="66" charset="0"/>
              </a:rPr>
              <a:t>Нерівноправні</a:t>
            </a:r>
            <a:r>
              <a:rPr lang="ru-RU" sz="5400" dirty="0" smtClean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5400" dirty="0" err="1" smtClean="0">
                <a:solidFill>
                  <a:schemeClr val="tx1"/>
                </a:solidFill>
                <a:latin typeface="Monotype Corsiva" pitchFamily="66" charset="0"/>
              </a:rPr>
              <a:t>відносини</a:t>
            </a:r>
            <a:r>
              <a:rPr lang="ru-RU" sz="5400" dirty="0" smtClean="0">
                <a:solidFill>
                  <a:schemeClr val="tx1"/>
                </a:solidFill>
                <a:latin typeface="Monotype Corsiva" pitchFamily="66" charset="0"/>
              </a:rPr>
              <a:t>, </a:t>
            </a:r>
            <a:r>
              <a:rPr lang="ru-RU" sz="5400" dirty="0" err="1" smtClean="0">
                <a:solidFill>
                  <a:schemeClr val="tx1"/>
                </a:solidFill>
                <a:latin typeface="Monotype Corsiva" pitchFamily="66" charset="0"/>
              </a:rPr>
              <a:t>низька</a:t>
            </a:r>
            <a:r>
              <a:rPr lang="ru-RU" sz="5400" dirty="0" smtClean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5400" dirty="0" err="1" smtClean="0">
                <a:solidFill>
                  <a:schemeClr val="tx1"/>
                </a:solidFill>
                <a:latin typeface="Monotype Corsiva" pitchFamily="66" charset="0"/>
              </a:rPr>
              <a:t>собівартість</a:t>
            </a:r>
            <a:r>
              <a:rPr lang="ru-RU" sz="5400" dirty="0" smtClean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5400" dirty="0" err="1" smtClean="0">
                <a:solidFill>
                  <a:schemeClr val="tx1"/>
                </a:solidFill>
                <a:latin typeface="Monotype Corsiva" pitchFamily="66" charset="0"/>
              </a:rPr>
              <a:t>продукції</a:t>
            </a:r>
            <a:r>
              <a:rPr lang="ru-RU" sz="5400" dirty="0" smtClean="0">
                <a:solidFill>
                  <a:schemeClr val="tx1"/>
                </a:solidFill>
                <a:latin typeface="Monotype Corsiva" pitchFamily="66" charset="0"/>
              </a:rPr>
              <a:t> в </a:t>
            </a:r>
            <a:r>
              <a:rPr lang="ru-RU" sz="5400" dirty="0" err="1" smtClean="0">
                <a:solidFill>
                  <a:schemeClr val="tx1"/>
                </a:solidFill>
                <a:latin typeface="Monotype Corsiva" pitchFamily="66" charset="0"/>
              </a:rPr>
              <a:t>розвинутих</a:t>
            </a:r>
            <a:r>
              <a:rPr lang="ru-RU" sz="5400" dirty="0" smtClean="0">
                <a:solidFill>
                  <a:schemeClr val="tx1"/>
                </a:solidFill>
                <a:latin typeface="Monotype Corsiva" pitchFamily="66" charset="0"/>
              </a:rPr>
              <a:t> державах </a:t>
            </a:r>
            <a:r>
              <a:rPr lang="ru-RU" sz="5400" dirty="0" err="1" smtClean="0">
                <a:solidFill>
                  <a:schemeClr val="tx1"/>
                </a:solidFill>
                <a:latin typeface="Monotype Corsiva" pitchFamily="66" charset="0"/>
              </a:rPr>
              <a:t>поступово</a:t>
            </a:r>
            <a:r>
              <a:rPr lang="ru-RU" sz="5400" dirty="0" smtClean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5400" dirty="0" err="1" smtClean="0">
                <a:solidFill>
                  <a:schemeClr val="tx1"/>
                </a:solidFill>
                <a:latin typeface="Monotype Corsiva" pitchFamily="66" charset="0"/>
              </a:rPr>
              <a:t>призвели</a:t>
            </a:r>
            <a:r>
              <a:rPr lang="ru-RU" sz="5400" dirty="0" smtClean="0">
                <a:solidFill>
                  <a:schemeClr val="tx1"/>
                </a:solidFill>
                <a:latin typeface="Monotype Corsiva" pitchFamily="66" charset="0"/>
              </a:rPr>
              <a:t> до </a:t>
            </a:r>
            <a:r>
              <a:rPr lang="ru-RU" sz="5400" dirty="0" err="1" smtClean="0">
                <a:solidFill>
                  <a:schemeClr val="tx1"/>
                </a:solidFill>
                <a:latin typeface="Monotype Corsiva" pitchFamily="66" charset="0"/>
              </a:rPr>
              <a:t>перетворення</a:t>
            </a:r>
            <a:r>
              <a:rPr lang="ru-RU" sz="5400" dirty="0" smtClean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5400" dirty="0" err="1" smtClean="0">
                <a:solidFill>
                  <a:schemeClr val="tx1"/>
                </a:solidFill>
                <a:latin typeface="Monotype Corsiva" pitchFamily="66" charset="0"/>
              </a:rPr>
              <a:t>відсталих</a:t>
            </a:r>
            <a:r>
              <a:rPr lang="ru-RU" sz="5400" dirty="0" smtClean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5400" dirty="0" err="1" smtClean="0">
                <a:solidFill>
                  <a:schemeClr val="tx1"/>
                </a:solidFill>
                <a:latin typeface="Monotype Corsiva" pitchFamily="66" charset="0"/>
              </a:rPr>
              <a:t>країн</a:t>
            </a:r>
            <a:r>
              <a:rPr lang="ru-RU" sz="5400" dirty="0" smtClean="0">
                <a:solidFill>
                  <a:schemeClr val="tx1"/>
                </a:solidFill>
                <a:latin typeface="Monotype Corsiva" pitchFamily="66" charset="0"/>
              </a:rPr>
              <a:t> на </a:t>
            </a:r>
            <a:r>
              <a:rPr lang="ru-RU" sz="5400" dirty="0" err="1" smtClean="0">
                <a:solidFill>
                  <a:schemeClr val="tx1"/>
                </a:solidFill>
                <a:latin typeface="Monotype Corsiva" pitchFamily="66" charset="0"/>
              </a:rPr>
              <a:t>постачальників</a:t>
            </a:r>
            <a:r>
              <a:rPr lang="ru-RU" sz="5400" dirty="0" smtClean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5400" dirty="0" err="1" smtClean="0">
                <a:solidFill>
                  <a:schemeClr val="tx1"/>
                </a:solidFill>
                <a:latin typeface="Monotype Corsiva" pitchFamily="66" charset="0"/>
              </a:rPr>
              <a:t>сировини</a:t>
            </a:r>
            <a:r>
              <a:rPr lang="ru-RU" sz="5400" dirty="0" smtClean="0">
                <a:solidFill>
                  <a:schemeClr val="tx1"/>
                </a:solidFill>
                <a:latin typeface="Monotype Corsiva" pitchFamily="66" charset="0"/>
              </a:rPr>
              <a:t> та </a:t>
            </a:r>
            <a:r>
              <a:rPr lang="ru-RU" sz="5400" dirty="0" err="1" smtClean="0">
                <a:solidFill>
                  <a:schemeClr val="tx1"/>
                </a:solidFill>
                <a:latin typeface="Monotype Corsiva" pitchFamily="66" charset="0"/>
              </a:rPr>
              <a:t>дешевої</a:t>
            </a:r>
            <a:r>
              <a:rPr lang="ru-RU" sz="5400" dirty="0" smtClean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5400" dirty="0" err="1" smtClean="0">
                <a:solidFill>
                  <a:schemeClr val="tx1"/>
                </a:solidFill>
                <a:latin typeface="Monotype Corsiva" pitchFamily="66" charset="0"/>
              </a:rPr>
              <a:t>робочої</a:t>
            </a:r>
            <a:r>
              <a:rPr lang="ru-RU" sz="5400" dirty="0" smtClean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5400" dirty="0" err="1" smtClean="0">
                <a:solidFill>
                  <a:schemeClr val="tx1"/>
                </a:solidFill>
                <a:latin typeface="Monotype Corsiva" pitchFamily="66" charset="0"/>
              </a:rPr>
              <a:t>сили</a:t>
            </a:r>
            <a:r>
              <a:rPr lang="ru-RU" sz="5400" dirty="0" smtClean="0">
                <a:solidFill>
                  <a:schemeClr val="tx1"/>
                </a:solidFill>
                <a:latin typeface="Monotype Corsiva" pitchFamily="66" charset="0"/>
              </a:rPr>
              <a:t>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512445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>
                <a:latin typeface="Monotype Corsiva" pitchFamily="66" charset="0"/>
              </a:rPr>
              <a:t>Характерною </a:t>
            </a:r>
            <a:r>
              <a:rPr lang="ru-RU" sz="3600" dirty="0" err="1">
                <a:latin typeface="Monotype Corsiva" pitchFamily="66" charset="0"/>
              </a:rPr>
              <a:t>особливістю</a:t>
            </a:r>
            <a:r>
              <a:rPr lang="ru-RU" sz="3600" dirty="0" smtClean="0">
                <a:latin typeface="Monotype Corsiva" pitchFamily="66" charset="0"/>
              </a:rPr>
              <a:t> </a:t>
            </a:r>
            <a:r>
              <a:rPr lang="ru-RU" sz="3600" dirty="0" err="1" smtClean="0">
                <a:latin typeface="Monotype Corsiva" pitchFamily="66" charset="0"/>
              </a:rPr>
              <a:t>розвитку</a:t>
            </a:r>
            <a:r>
              <a:rPr lang="ru-RU" sz="3600" dirty="0" smtClean="0">
                <a:latin typeface="Monotype Corsiva" pitchFamily="66" charset="0"/>
              </a:rPr>
              <a:t> </a:t>
            </a:r>
            <a:r>
              <a:rPr lang="ru-RU" sz="3600" dirty="0" err="1" smtClean="0">
                <a:latin typeface="Monotype Corsiva" pitchFamily="66" charset="0"/>
              </a:rPr>
              <a:t>світового</a:t>
            </a:r>
            <a:r>
              <a:rPr lang="ru-RU" sz="3600" dirty="0" smtClean="0">
                <a:latin typeface="Monotype Corsiva" pitchFamily="66" charset="0"/>
              </a:rPr>
              <a:t> </a:t>
            </a:r>
            <a:r>
              <a:rPr lang="ru-RU" sz="3600" dirty="0" err="1" smtClean="0">
                <a:latin typeface="Monotype Corsiva" pitchFamily="66" charset="0"/>
              </a:rPr>
              <a:t>господарства</a:t>
            </a:r>
            <a:r>
              <a:rPr lang="ru-RU" sz="3600" dirty="0" smtClean="0">
                <a:latin typeface="Monotype Corsiva" pitchFamily="66" charset="0"/>
              </a:rPr>
              <a:t> з 1920-х до </a:t>
            </a:r>
            <a:r>
              <a:rPr lang="ru-RU" sz="3600" dirty="0" err="1" smtClean="0">
                <a:latin typeface="Monotype Corsiva" pitchFamily="66" charset="0"/>
              </a:rPr>
              <a:t>кінця</a:t>
            </a:r>
            <a:r>
              <a:rPr lang="ru-RU" sz="3600" dirty="0" smtClean="0">
                <a:latin typeface="Monotype Corsiva" pitchFamily="66" charset="0"/>
              </a:rPr>
              <a:t> 1980-х </a:t>
            </a:r>
            <a:r>
              <a:rPr lang="ru-RU" sz="3600" dirty="0" err="1" smtClean="0">
                <a:latin typeface="Monotype Corsiva" pitchFamily="66" charset="0"/>
              </a:rPr>
              <a:t>рр</a:t>
            </a:r>
            <a:r>
              <a:rPr lang="ru-RU" sz="3600" dirty="0" smtClean="0">
                <a:latin typeface="Monotype Corsiva" pitchFamily="66" charset="0"/>
              </a:rPr>
              <a:t>. </a:t>
            </a:r>
            <a:r>
              <a:rPr lang="ru-RU" sz="3600" dirty="0" err="1" smtClean="0">
                <a:latin typeface="Monotype Corsiva" pitchFamily="66" charset="0"/>
              </a:rPr>
              <a:t>було</a:t>
            </a:r>
            <a:r>
              <a:rPr lang="ru-RU" sz="3600" dirty="0" smtClean="0">
                <a:latin typeface="Monotype Corsiva" pitchFamily="66" charset="0"/>
              </a:rPr>
              <a:t> </a:t>
            </a:r>
            <a:r>
              <a:rPr lang="ru-RU" sz="3600" dirty="0" err="1" smtClean="0">
                <a:latin typeface="Monotype Corsiva" pitchFamily="66" charset="0"/>
              </a:rPr>
              <a:t>протистояння</a:t>
            </a:r>
            <a:r>
              <a:rPr lang="ru-RU" sz="3600" dirty="0" smtClean="0">
                <a:latin typeface="Monotype Corsiva" pitchFamily="66" charset="0"/>
              </a:rPr>
              <a:t> </a:t>
            </a:r>
            <a:r>
              <a:rPr lang="ru-RU" sz="3600" dirty="0" err="1" smtClean="0">
                <a:latin typeface="Monotype Corsiva" pitchFamily="66" charset="0"/>
              </a:rPr>
              <a:t>двох</a:t>
            </a:r>
            <a:r>
              <a:rPr lang="ru-RU" sz="3600" dirty="0" smtClean="0">
                <a:latin typeface="Monotype Corsiva" pitchFamily="66" charset="0"/>
              </a:rPr>
              <a:t> систем. 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467544" y="2041645"/>
            <a:ext cx="8208912" cy="4123658"/>
            <a:chOff x="467544" y="2041645"/>
            <a:chExt cx="8208912" cy="4123658"/>
          </a:xfrm>
        </p:grpSpPr>
        <p:sp>
          <p:nvSpPr>
            <p:cNvPr id="11" name="Стрелка вверх 10"/>
            <p:cNvSpPr/>
            <p:nvPr/>
          </p:nvSpPr>
          <p:spPr>
            <a:xfrm rot="9248643">
              <a:off x="6164733" y="2041645"/>
              <a:ext cx="792088" cy="1872208"/>
            </a:xfrm>
            <a:prstGeom prst="upArrow">
              <a:avLst>
                <a:gd name="adj1" fmla="val 50000"/>
                <a:gd name="adj2" fmla="val 70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3"/>
            <p:cNvGrpSpPr/>
            <p:nvPr/>
          </p:nvGrpSpPr>
          <p:grpSpPr>
            <a:xfrm>
              <a:off x="467544" y="2149658"/>
              <a:ext cx="8208912" cy="4015645"/>
              <a:chOff x="467544" y="2149658"/>
              <a:chExt cx="8208912" cy="4015645"/>
            </a:xfrm>
          </p:grpSpPr>
          <p:sp>
            <p:nvSpPr>
              <p:cNvPr id="10" name="Стрелка вниз 9"/>
              <p:cNvSpPr/>
              <p:nvPr/>
            </p:nvSpPr>
            <p:spPr>
              <a:xfrm rot="1371260">
                <a:off x="1982211" y="2149658"/>
                <a:ext cx="792088" cy="1656184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2" name="Группа 1"/>
              <p:cNvGrpSpPr/>
              <p:nvPr/>
            </p:nvGrpSpPr>
            <p:grpSpPr>
              <a:xfrm>
                <a:off x="467544" y="3645024"/>
                <a:ext cx="8208912" cy="2520279"/>
                <a:chOff x="467544" y="3645024"/>
                <a:chExt cx="8208912" cy="2520279"/>
              </a:xfrm>
            </p:grpSpPr>
            <p:sp>
              <p:nvSpPr>
                <p:cNvPr id="12" name="Волна 11"/>
                <p:cNvSpPr/>
                <p:nvPr/>
              </p:nvSpPr>
              <p:spPr>
                <a:xfrm>
                  <a:off x="467544" y="3645025"/>
                  <a:ext cx="3600400" cy="2484274"/>
                </a:xfrm>
                <a:prstGeom prst="wave">
                  <a:avLst>
                    <a:gd name="adj1" fmla="val 12500"/>
                    <a:gd name="adj2" fmla="val -3249"/>
                  </a:avLst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dirty="0" err="1">
                      <a:solidFill>
                        <a:schemeClr val="tx1"/>
                      </a:solidFill>
                    </a:rPr>
                    <a:t>переважно</a:t>
                  </a:r>
                  <a:r>
                    <a:rPr lang="ru-RU" dirty="0">
                      <a:solidFill>
                        <a:schemeClr val="tx1"/>
                      </a:solidFill>
                    </a:rPr>
                    <a:t> </a:t>
                  </a:r>
                  <a:r>
                    <a:rPr lang="ru-RU" dirty="0" err="1">
                      <a:solidFill>
                        <a:schemeClr val="tx1"/>
                      </a:solidFill>
                    </a:rPr>
                    <a:t>ринкової</a:t>
                  </a:r>
                  <a:r>
                    <a:rPr lang="ru-RU" dirty="0">
                      <a:solidFill>
                        <a:schemeClr val="tx1"/>
                      </a:solidFill>
                    </a:rPr>
                    <a:t> (</a:t>
                  </a:r>
                  <a:r>
                    <a:rPr lang="ru-RU" dirty="0" err="1">
                      <a:solidFill>
                        <a:schemeClr val="tx1"/>
                      </a:solidFill>
                    </a:rPr>
                    <a:t>понад</a:t>
                  </a:r>
                  <a:r>
                    <a:rPr lang="ru-RU" dirty="0">
                      <a:solidFill>
                        <a:schemeClr val="tx1"/>
                      </a:solidFill>
                    </a:rPr>
                    <a:t> 160 </a:t>
                  </a:r>
                  <a:r>
                    <a:rPr lang="ru-RU" dirty="0" err="1">
                      <a:solidFill>
                        <a:schemeClr val="tx1"/>
                      </a:solidFill>
                    </a:rPr>
                    <a:t>країн</a:t>
                  </a:r>
                  <a:r>
                    <a:rPr lang="ru-RU" dirty="0">
                      <a:solidFill>
                        <a:schemeClr val="tx1"/>
                      </a:solidFill>
                    </a:rPr>
                    <a:t> на </a:t>
                  </a:r>
                  <a:r>
                    <a:rPr lang="ru-RU" dirty="0" err="1">
                      <a:solidFill>
                        <a:schemeClr val="tx1"/>
                      </a:solidFill>
                    </a:rPr>
                    <a:t>кінець</a:t>
                  </a:r>
                  <a:r>
                    <a:rPr lang="ru-RU" dirty="0">
                      <a:solidFill>
                        <a:schemeClr val="tx1"/>
                      </a:solidFill>
                    </a:rPr>
                    <a:t> 1980-х, </a:t>
                  </a:r>
                  <a:r>
                    <a:rPr lang="ru-RU" dirty="0" err="1">
                      <a:solidFill>
                        <a:schemeClr val="tx1"/>
                      </a:solidFill>
                    </a:rPr>
                    <a:t>із</a:t>
                  </a:r>
                  <a:r>
                    <a:rPr lang="ru-RU" dirty="0">
                      <a:solidFill>
                        <a:schemeClr val="tx1"/>
                      </a:solidFill>
                    </a:rPr>
                    <a:t> </a:t>
                  </a:r>
                  <a:r>
                    <a:rPr lang="ru-RU" dirty="0" err="1">
                      <a:solidFill>
                        <a:schemeClr val="tx1"/>
                      </a:solidFill>
                    </a:rPr>
                    <a:t>яких</a:t>
                  </a:r>
                  <a:r>
                    <a:rPr lang="ru-RU" dirty="0">
                      <a:solidFill>
                        <a:schemeClr val="tx1"/>
                      </a:solidFill>
                    </a:rPr>
                    <a:t> </a:t>
                  </a:r>
                  <a:r>
                    <a:rPr lang="ru-RU" dirty="0" err="1">
                      <a:solidFill>
                        <a:schemeClr val="tx1"/>
                      </a:solidFill>
                    </a:rPr>
                    <a:t>понад</a:t>
                  </a:r>
                  <a:r>
                    <a:rPr lang="ru-RU" dirty="0">
                      <a:solidFill>
                        <a:schemeClr val="tx1"/>
                      </a:solidFill>
                    </a:rPr>
                    <a:t> ЗО — </a:t>
                  </a:r>
                  <a:r>
                    <a:rPr lang="ru-RU" dirty="0" err="1">
                      <a:solidFill>
                        <a:schemeClr val="tx1"/>
                      </a:solidFill>
                    </a:rPr>
                    <a:t>індустріально</a:t>
                  </a:r>
                  <a:r>
                    <a:rPr lang="ru-RU" dirty="0">
                      <a:solidFill>
                        <a:schemeClr val="tx1"/>
                      </a:solidFill>
                    </a:rPr>
                    <a:t> </a:t>
                  </a:r>
                  <a:r>
                    <a:rPr lang="ru-RU" dirty="0" err="1">
                      <a:solidFill>
                        <a:schemeClr val="tx1"/>
                      </a:solidFill>
                    </a:rPr>
                    <a:t>розвинутих</a:t>
                  </a:r>
                  <a:r>
                    <a:rPr lang="ru-RU" dirty="0" smtClean="0">
                      <a:solidFill>
                        <a:schemeClr val="tx1"/>
                      </a:solidFill>
                    </a:rPr>
                    <a:t>)</a:t>
                  </a:r>
                  <a:endParaRPr lang="ru-RU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" name="Волна 12"/>
                <p:cNvSpPr/>
                <p:nvPr/>
              </p:nvSpPr>
              <p:spPr>
                <a:xfrm>
                  <a:off x="5364088" y="3645024"/>
                  <a:ext cx="3312368" cy="2520279"/>
                </a:xfrm>
                <a:prstGeom prst="wave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dirty="0" smtClean="0">
                      <a:solidFill>
                        <a:schemeClr val="tx1"/>
                      </a:solidFill>
                    </a:rPr>
                    <a:t>командно-</a:t>
                  </a:r>
                  <a:r>
                    <a:rPr lang="ru-RU" dirty="0" err="1" smtClean="0">
                      <a:solidFill>
                        <a:schemeClr val="tx1"/>
                      </a:solidFill>
                    </a:rPr>
                    <a:t>адміністративної</a:t>
                  </a:r>
                  <a:r>
                    <a:rPr lang="ru-RU" dirty="0" smtClean="0">
                      <a:solidFill>
                        <a:schemeClr val="tx1"/>
                      </a:solidFill>
                    </a:rPr>
                    <a:t> </a:t>
                  </a:r>
                  <a:r>
                    <a:rPr lang="ru-RU" dirty="0">
                      <a:solidFill>
                        <a:schemeClr val="tx1"/>
                      </a:solidFill>
                    </a:rPr>
                    <a:t>(</a:t>
                  </a:r>
                  <a:r>
                    <a:rPr lang="ru-RU" dirty="0" err="1">
                      <a:solidFill>
                        <a:schemeClr val="tx1"/>
                      </a:solidFill>
                    </a:rPr>
                    <a:t>понад</a:t>
                  </a:r>
                  <a:r>
                    <a:rPr lang="ru-RU" dirty="0">
                      <a:solidFill>
                        <a:schemeClr val="tx1"/>
                      </a:solidFill>
                    </a:rPr>
                    <a:t> 20 </a:t>
                  </a:r>
                  <a:r>
                    <a:rPr lang="ru-RU" dirty="0" err="1">
                      <a:solidFill>
                        <a:schemeClr val="tx1"/>
                      </a:solidFill>
                    </a:rPr>
                    <a:t>соціалістичних</a:t>
                  </a:r>
                  <a:r>
                    <a:rPr lang="ru-RU" dirty="0">
                      <a:solidFill>
                        <a:schemeClr val="tx1"/>
                      </a:solidFill>
                    </a:rPr>
                    <a:t> </a:t>
                  </a:r>
                  <a:r>
                    <a:rPr lang="ru-RU" dirty="0" err="1">
                      <a:solidFill>
                        <a:schemeClr val="tx1"/>
                      </a:solidFill>
                    </a:rPr>
                    <a:t>країн</a:t>
                  </a:r>
                  <a:r>
                    <a:rPr lang="ru-RU" dirty="0">
                      <a:solidFill>
                        <a:schemeClr val="tx1"/>
                      </a:solidFill>
                    </a:rPr>
                    <a:t> та </a:t>
                  </a:r>
                  <a:r>
                    <a:rPr lang="ru-RU" dirty="0" err="1">
                      <a:solidFill>
                        <a:schemeClr val="tx1"/>
                      </a:solidFill>
                    </a:rPr>
                    <a:t>країн</a:t>
                  </a:r>
                  <a:r>
                    <a:rPr lang="ru-RU" dirty="0">
                      <a:solidFill>
                        <a:schemeClr val="tx1"/>
                      </a:solidFill>
                    </a:rPr>
                    <a:t>, </a:t>
                  </a:r>
                  <a:r>
                    <a:rPr lang="ru-RU" dirty="0" err="1">
                      <a:solidFill>
                        <a:schemeClr val="tx1"/>
                      </a:solidFill>
                    </a:rPr>
                    <a:t>що</a:t>
                  </a:r>
                  <a:r>
                    <a:rPr lang="ru-RU" dirty="0">
                      <a:solidFill>
                        <a:schemeClr val="tx1"/>
                      </a:solidFill>
                    </a:rPr>
                    <a:t> </a:t>
                  </a:r>
                  <a:r>
                    <a:rPr lang="ru-RU" dirty="0" err="1">
                      <a:solidFill>
                        <a:schemeClr val="tx1"/>
                      </a:solidFill>
                    </a:rPr>
                    <a:t>розвиваються</a:t>
                  </a:r>
                  <a:r>
                    <a:rPr lang="ru-RU" dirty="0">
                      <a:solidFill>
                        <a:schemeClr val="tx1"/>
                      </a:solidFill>
                    </a:rPr>
                    <a:t>, </a:t>
                  </a:r>
                  <a:r>
                    <a:rPr lang="ru-RU" dirty="0" err="1">
                      <a:solidFill>
                        <a:schemeClr val="tx1"/>
                      </a:solidFill>
                    </a:rPr>
                    <a:t>соціалістичної</a:t>
                  </a:r>
                  <a:r>
                    <a:rPr lang="ru-RU" dirty="0">
                      <a:solidFill>
                        <a:schemeClr val="tx1"/>
                      </a:solidFill>
                    </a:rPr>
                    <a:t> </a:t>
                  </a:r>
                  <a:r>
                    <a:rPr lang="ru-RU" dirty="0" err="1">
                      <a:solidFill>
                        <a:schemeClr val="tx1"/>
                      </a:solidFill>
                    </a:rPr>
                    <a:t>орієнтації</a:t>
                  </a:r>
                  <a:r>
                    <a:rPr lang="ru-RU" dirty="0">
                      <a:solidFill>
                        <a:schemeClr val="tx1"/>
                      </a:solidFill>
                    </a:rPr>
                    <a:t>)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08679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Light-blue_flower">
  <a:themeElements>
    <a:clrScheme name="Стандартная">
      <a:dk1>
        <a:sysClr val="windowText" lastClr="585858"/>
      </a:dk1>
      <a:lt1>
        <a:sysClr val="window" lastClr="FCFCF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ight-blue_flower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ight-blue_flow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ht-blue_flow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ht-blue_flow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ht-blue_flow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ht-blue_flow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ht-blue_flow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ht-blue_flow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ht-blue_flow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ht-blue_flow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ht-blue_flow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ht-blue_flow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ht-blue_flow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Специальное оформление">
  <a:themeElements>
    <a:clrScheme name="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585858"/>
      </a:dk1>
      <a:lt1>
        <a:sysClr val="window" lastClr="FCFCF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585858"/>
      </a:dk1>
      <a:lt1>
        <a:sysClr val="window" lastClr="FCFCF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Light-blue_flower</Template>
  <TotalTime>399</TotalTime>
  <Words>585</Words>
  <Application>Microsoft Office PowerPoint</Application>
  <PresentationFormat>Экран (4:3)</PresentationFormat>
  <Paragraphs>83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Arial</vt:lpstr>
      <vt:lpstr>Arial Narrow</vt:lpstr>
      <vt:lpstr>Calibri</vt:lpstr>
      <vt:lpstr>Comic Sans MS</vt:lpstr>
      <vt:lpstr>Monotype Corsiva</vt:lpstr>
      <vt:lpstr>Wingdings</vt:lpstr>
      <vt:lpstr>Light-blue_flower</vt:lpstr>
      <vt:lpstr>Специальное оформление</vt:lpstr>
      <vt:lpstr>Світове господарство в період науково – технічної революції</vt:lpstr>
      <vt:lpstr>Науково – технічна революція (НТР)</vt:lpstr>
      <vt:lpstr>Презентация PowerPoint</vt:lpstr>
      <vt:lpstr>Науково – технічна революція (НТР) (з середини ХХ ст.)</vt:lpstr>
      <vt:lpstr>Світове господарство та етапи його формування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Світове господарство в період НТР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§15.  Світове господарство в період науково – технічної революції</dc:title>
  <dc:creator>Polis</dc:creator>
  <cp:lastModifiedBy>Smail</cp:lastModifiedBy>
  <cp:revision>36</cp:revision>
  <cp:lastPrinted>2012-12-02T10:42:15Z</cp:lastPrinted>
  <dcterms:created xsi:type="dcterms:W3CDTF">2012-11-22T16:56:51Z</dcterms:created>
  <dcterms:modified xsi:type="dcterms:W3CDTF">2014-12-09T18:23:24Z</dcterms:modified>
</cp:coreProperties>
</file>